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4"/>
  </p:notesMasterIdLst>
  <p:handoutMasterIdLst>
    <p:handoutMasterId r:id="rId15"/>
  </p:handoutMasterIdLst>
  <p:sldIdLst>
    <p:sldId id="256" r:id="rId2"/>
    <p:sldId id="443" r:id="rId3"/>
    <p:sldId id="471" r:id="rId4"/>
    <p:sldId id="472" r:id="rId5"/>
    <p:sldId id="470" r:id="rId6"/>
    <p:sldId id="445" r:id="rId7"/>
    <p:sldId id="473" r:id="rId8"/>
    <p:sldId id="446" r:id="rId9"/>
    <p:sldId id="474" r:id="rId10"/>
    <p:sldId id="477" r:id="rId11"/>
    <p:sldId id="475" r:id="rId12"/>
    <p:sldId id="476" r:id="rId13"/>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06" autoAdjust="0"/>
  </p:normalViewPr>
  <p:slideViewPr>
    <p:cSldViewPr>
      <p:cViewPr varScale="1">
        <p:scale>
          <a:sx n="64" d="100"/>
          <a:sy n="64" d="100"/>
        </p:scale>
        <p:origin x="-6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39A93-CC32-8C40-A1AC-20E8EA675167}"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en-US"/>
        </a:p>
      </dgm:t>
    </dgm:pt>
    <dgm:pt modelId="{16899F64-32CF-C242-A3E6-363802A623C7}">
      <dgm:prSet phldrT="[Text]"/>
      <dgm:spPr/>
      <dgm:t>
        <a:bodyPr/>
        <a:lstStyle/>
        <a:p>
          <a:r>
            <a:rPr lang="en-US" dirty="0" smtClean="0"/>
            <a:t>Financial Institutions</a:t>
          </a:r>
          <a:endParaRPr lang="en-US" dirty="0"/>
        </a:p>
      </dgm:t>
    </dgm:pt>
    <dgm:pt modelId="{4153B217-B834-0B43-8DCB-91F786C45C62}" type="parTrans" cxnId="{4E59DD14-0FCC-C143-BDAA-3262A2440233}">
      <dgm:prSet/>
      <dgm:spPr/>
      <dgm:t>
        <a:bodyPr/>
        <a:lstStyle/>
        <a:p>
          <a:endParaRPr lang="en-US"/>
        </a:p>
      </dgm:t>
    </dgm:pt>
    <dgm:pt modelId="{050FACC1-F8BC-2740-A842-60F899CB3C8D}" type="sibTrans" cxnId="{4E59DD14-0FCC-C143-BDAA-3262A2440233}">
      <dgm:prSet/>
      <dgm:spPr/>
      <dgm:t>
        <a:bodyPr/>
        <a:lstStyle/>
        <a:p>
          <a:endParaRPr lang="en-US"/>
        </a:p>
      </dgm:t>
    </dgm:pt>
    <dgm:pt modelId="{C594BBF7-B31A-914E-AEF6-09B9512AE9DF}">
      <dgm:prSet phldrT="[Text]"/>
      <dgm:spPr/>
      <dgm:t>
        <a:bodyPr/>
        <a:lstStyle/>
        <a:p>
          <a:r>
            <a:rPr lang="en-US" b="0" dirty="0" smtClean="0"/>
            <a:t> Colonial Life Ins. Co (T) Ltd.     </a:t>
          </a:r>
          <a:endParaRPr lang="en-US" b="0" dirty="0"/>
        </a:p>
      </dgm:t>
    </dgm:pt>
    <dgm:pt modelId="{EF2FFB9D-F054-C74A-BF0D-F2E2B3D34B66}" type="parTrans" cxnId="{D30FDFF9-FF12-0841-B23B-DD7BAABD8729}">
      <dgm:prSet/>
      <dgm:spPr/>
      <dgm:t>
        <a:bodyPr/>
        <a:lstStyle/>
        <a:p>
          <a:endParaRPr lang="en-US"/>
        </a:p>
      </dgm:t>
    </dgm:pt>
    <dgm:pt modelId="{DDE4B1BF-2DD6-4D48-A9EA-BF2453538894}" type="sibTrans" cxnId="{D30FDFF9-FF12-0841-B23B-DD7BAABD8729}">
      <dgm:prSet/>
      <dgm:spPr/>
      <dgm:t>
        <a:bodyPr/>
        <a:lstStyle/>
        <a:p>
          <a:endParaRPr lang="en-US"/>
        </a:p>
      </dgm:t>
    </dgm:pt>
    <dgm:pt modelId="{ABD4223F-0F16-2645-B90B-E74AA6F48CE9}">
      <dgm:prSet phldrT="[Text]"/>
      <dgm:spPr/>
      <dgm:t>
        <a:bodyPr/>
        <a:lstStyle/>
        <a:p>
          <a:r>
            <a:rPr lang="en-US" dirty="0" smtClean="0"/>
            <a:t>Others</a:t>
          </a:r>
          <a:endParaRPr lang="en-US" dirty="0"/>
        </a:p>
      </dgm:t>
    </dgm:pt>
    <dgm:pt modelId="{BBE044F3-F23C-0D4B-8785-3D76A00EC50A}" type="parTrans" cxnId="{DB695B0D-4D2D-FB43-B545-FFFCD0ED8D30}">
      <dgm:prSet/>
      <dgm:spPr/>
      <dgm:t>
        <a:bodyPr/>
        <a:lstStyle/>
        <a:p>
          <a:endParaRPr lang="en-US"/>
        </a:p>
      </dgm:t>
    </dgm:pt>
    <dgm:pt modelId="{E0BCB755-868D-024A-A360-296C603EFDD4}" type="sibTrans" cxnId="{DB695B0D-4D2D-FB43-B545-FFFCD0ED8D30}">
      <dgm:prSet/>
      <dgm:spPr/>
      <dgm:t>
        <a:bodyPr/>
        <a:lstStyle/>
        <a:p>
          <a:endParaRPr lang="en-US"/>
        </a:p>
      </dgm:t>
    </dgm:pt>
    <dgm:pt modelId="{D843048C-8053-6B48-94B1-0D3AACBD059F}">
      <dgm:prSet phldrT="[Text]"/>
      <dgm:spPr/>
      <dgm:t>
        <a:bodyPr/>
        <a:lstStyle/>
        <a:p>
          <a:r>
            <a:rPr lang="en-US" dirty="0" smtClean="0"/>
            <a:t>Manufacturing</a:t>
          </a:r>
          <a:endParaRPr lang="en-US" dirty="0"/>
        </a:p>
      </dgm:t>
    </dgm:pt>
    <dgm:pt modelId="{FB61BF8D-742D-FE43-8EDB-4FE9E95943A1}" type="parTrans" cxnId="{EA4E9E36-E825-E248-A674-0C459C1AB601}">
      <dgm:prSet/>
      <dgm:spPr/>
      <dgm:t>
        <a:bodyPr/>
        <a:lstStyle/>
        <a:p>
          <a:endParaRPr lang="en-US"/>
        </a:p>
      </dgm:t>
    </dgm:pt>
    <dgm:pt modelId="{2C3172FD-D9FE-C14C-9AB8-06799E02C2CB}" type="sibTrans" cxnId="{EA4E9E36-E825-E248-A674-0C459C1AB601}">
      <dgm:prSet/>
      <dgm:spPr/>
      <dgm:t>
        <a:bodyPr/>
        <a:lstStyle/>
        <a:p>
          <a:endParaRPr lang="en-US"/>
        </a:p>
      </dgm:t>
    </dgm:pt>
    <dgm:pt modelId="{BD75E2CF-A062-D747-B54B-6CED7520DD74}">
      <dgm:prSet phldrT="[Text]"/>
      <dgm:spPr/>
      <dgm:t>
        <a:bodyPr/>
        <a:lstStyle/>
        <a:p>
          <a:r>
            <a:rPr lang="en-US" dirty="0" smtClean="0"/>
            <a:t>ABEL</a:t>
          </a:r>
          <a:endParaRPr lang="en-US" dirty="0"/>
        </a:p>
      </dgm:t>
    </dgm:pt>
    <dgm:pt modelId="{A764AE0F-D907-2847-9218-A6493DA516A7}" type="parTrans" cxnId="{F6F3AB38-0E08-F14F-8208-711FEC4A7E0A}">
      <dgm:prSet/>
      <dgm:spPr/>
      <dgm:t>
        <a:bodyPr/>
        <a:lstStyle/>
        <a:p>
          <a:endParaRPr lang="en-US"/>
        </a:p>
      </dgm:t>
    </dgm:pt>
    <dgm:pt modelId="{75C67802-4005-E441-942F-3F1DCD80C86C}" type="sibTrans" cxnId="{F6F3AB38-0E08-F14F-8208-711FEC4A7E0A}">
      <dgm:prSet/>
      <dgm:spPr/>
      <dgm:t>
        <a:bodyPr/>
        <a:lstStyle/>
        <a:p>
          <a:endParaRPr lang="en-US"/>
        </a:p>
      </dgm:t>
    </dgm:pt>
    <dgm:pt modelId="{800A6AC3-0B35-6246-9688-9653D1E72686}">
      <dgm:prSet phldrT="[Text]"/>
      <dgm:spPr/>
      <dgm:t>
        <a:bodyPr/>
        <a:lstStyle/>
        <a:p>
          <a:r>
            <a:rPr lang="en-US" dirty="0" smtClean="0"/>
            <a:t>Shopping </a:t>
          </a:r>
          <a:r>
            <a:rPr lang="en-US" dirty="0" err="1" smtClean="0"/>
            <a:t>Centres</a:t>
          </a:r>
          <a:endParaRPr lang="en-US" dirty="0"/>
        </a:p>
      </dgm:t>
    </dgm:pt>
    <dgm:pt modelId="{58EEEF95-C051-5C48-90F8-C8EC3B36911D}" type="parTrans" cxnId="{BD2AEB05-F9F3-DE40-80B4-6759BFF94CAA}">
      <dgm:prSet/>
      <dgm:spPr/>
      <dgm:t>
        <a:bodyPr/>
        <a:lstStyle/>
        <a:p>
          <a:endParaRPr lang="en-US"/>
        </a:p>
      </dgm:t>
    </dgm:pt>
    <dgm:pt modelId="{5BCC33B0-0CD3-D34B-95C8-3C73432A21FB}" type="sibTrans" cxnId="{BD2AEB05-F9F3-DE40-80B4-6759BFF94CAA}">
      <dgm:prSet/>
      <dgm:spPr/>
      <dgm:t>
        <a:bodyPr/>
        <a:lstStyle/>
        <a:p>
          <a:endParaRPr lang="en-US"/>
        </a:p>
      </dgm:t>
    </dgm:pt>
    <dgm:pt modelId="{236EF390-F412-1140-AD22-242016E3CCC9}">
      <dgm:prSet phldrT="[Text]"/>
      <dgm:spPr/>
      <dgm:t>
        <a:bodyPr/>
        <a:lstStyle/>
        <a:p>
          <a:r>
            <a:rPr lang="en-US" dirty="0" smtClean="0"/>
            <a:t>Carlton Centre </a:t>
          </a:r>
          <a:endParaRPr lang="en-US" dirty="0"/>
        </a:p>
      </dgm:t>
    </dgm:pt>
    <dgm:pt modelId="{3E105FBE-EF43-5645-B712-A9EC766A85FF}" type="parTrans" cxnId="{C41A48E7-BD1D-9D4E-89BD-E7BA7BFDEC41}">
      <dgm:prSet/>
      <dgm:spPr/>
      <dgm:t>
        <a:bodyPr/>
        <a:lstStyle/>
        <a:p>
          <a:endParaRPr lang="en-US"/>
        </a:p>
      </dgm:t>
    </dgm:pt>
    <dgm:pt modelId="{6D6BFD2E-C00A-EB4E-96DD-09E35662C2FF}" type="sibTrans" cxnId="{C41A48E7-BD1D-9D4E-89BD-E7BA7BFDEC41}">
      <dgm:prSet/>
      <dgm:spPr/>
      <dgm:t>
        <a:bodyPr/>
        <a:lstStyle/>
        <a:p>
          <a:endParaRPr lang="en-US"/>
        </a:p>
      </dgm:t>
    </dgm:pt>
    <dgm:pt modelId="{C32F234C-5974-0C4F-B108-7481352CC6D2}">
      <dgm:prSet/>
      <dgm:spPr/>
      <dgm:t>
        <a:bodyPr/>
        <a:lstStyle/>
        <a:p>
          <a:r>
            <a:rPr lang="en-US" b="0" dirty="0" smtClean="0"/>
            <a:t>First Citizens Bank Limited 	</a:t>
          </a:r>
          <a:endParaRPr lang="en-US" b="0" dirty="0"/>
        </a:p>
      </dgm:t>
    </dgm:pt>
    <dgm:pt modelId="{975EEAC4-339B-7C42-B0F7-FEB36E4D9C79}" type="parTrans" cxnId="{6E85EBA3-A88A-5F48-B438-E096965A3447}">
      <dgm:prSet/>
      <dgm:spPr/>
      <dgm:t>
        <a:bodyPr/>
        <a:lstStyle/>
        <a:p>
          <a:endParaRPr lang="en-US"/>
        </a:p>
      </dgm:t>
    </dgm:pt>
    <dgm:pt modelId="{45B2D61E-46DA-8548-9F05-FD6CE0DCAC0A}" type="sibTrans" cxnId="{6E85EBA3-A88A-5F48-B438-E096965A3447}">
      <dgm:prSet/>
      <dgm:spPr/>
      <dgm:t>
        <a:bodyPr/>
        <a:lstStyle/>
        <a:p>
          <a:endParaRPr lang="en-US"/>
        </a:p>
      </dgm:t>
    </dgm:pt>
    <dgm:pt modelId="{39A472E5-49AF-CA4F-8C9D-8AE463899583}">
      <dgm:prSet/>
      <dgm:spPr/>
      <dgm:t>
        <a:bodyPr/>
        <a:lstStyle/>
        <a:p>
          <a:r>
            <a:rPr lang="en-US" b="0" dirty="0" smtClean="0"/>
            <a:t>Home Mortgage Bank 	</a:t>
          </a:r>
          <a:endParaRPr lang="en-US" b="0" dirty="0"/>
        </a:p>
      </dgm:t>
    </dgm:pt>
    <dgm:pt modelId="{0EEB4726-41F0-E244-8157-B0AB0897A537}" type="parTrans" cxnId="{8550EDA4-7609-5640-ADC4-B29B2158DCAF}">
      <dgm:prSet/>
      <dgm:spPr/>
      <dgm:t>
        <a:bodyPr/>
        <a:lstStyle/>
        <a:p>
          <a:endParaRPr lang="en-US"/>
        </a:p>
      </dgm:t>
    </dgm:pt>
    <dgm:pt modelId="{37749E1A-8987-294F-8D26-59829F0F21A8}" type="sibTrans" cxnId="{8550EDA4-7609-5640-ADC4-B29B2158DCAF}">
      <dgm:prSet/>
      <dgm:spPr/>
      <dgm:t>
        <a:bodyPr/>
        <a:lstStyle/>
        <a:p>
          <a:endParaRPr lang="en-US"/>
        </a:p>
      </dgm:t>
    </dgm:pt>
    <dgm:pt modelId="{88054F29-3061-4C40-88A4-03EB2F5DBE21}">
      <dgm:prSet/>
      <dgm:spPr/>
      <dgm:t>
        <a:bodyPr/>
        <a:lstStyle/>
        <a:p>
          <a:r>
            <a:rPr lang="en-US" b="0" dirty="0" err="1" smtClean="0"/>
            <a:t>Intercommercial</a:t>
          </a:r>
          <a:r>
            <a:rPr lang="en-US" b="0" dirty="0" smtClean="0"/>
            <a:t> Bank Limited</a:t>
          </a:r>
          <a:endParaRPr lang="en-US" b="0" dirty="0"/>
        </a:p>
      </dgm:t>
    </dgm:pt>
    <dgm:pt modelId="{5436CE23-6785-FE47-B85E-24CBEFB7EE38}" type="parTrans" cxnId="{27DB6262-30E3-2343-81C3-1FE0CC9D8108}">
      <dgm:prSet/>
      <dgm:spPr/>
      <dgm:t>
        <a:bodyPr/>
        <a:lstStyle/>
        <a:p>
          <a:endParaRPr lang="en-US"/>
        </a:p>
      </dgm:t>
    </dgm:pt>
    <dgm:pt modelId="{BEC38C40-3268-8B44-9341-8E9D9ABFA963}" type="sibTrans" cxnId="{27DB6262-30E3-2343-81C3-1FE0CC9D8108}">
      <dgm:prSet/>
      <dgm:spPr/>
      <dgm:t>
        <a:bodyPr/>
        <a:lstStyle/>
        <a:p>
          <a:endParaRPr lang="en-US"/>
        </a:p>
      </dgm:t>
    </dgm:pt>
    <dgm:pt modelId="{76BDD2F8-5665-8642-880C-782787378E06}">
      <dgm:prSet phldrT="[Text]"/>
      <dgm:spPr/>
      <dgm:t>
        <a:bodyPr/>
        <a:lstStyle/>
        <a:p>
          <a:r>
            <a:rPr lang="en-US" b="0" dirty="0" smtClean="0"/>
            <a:t> Republic Bank Ltd    </a:t>
          </a:r>
          <a:endParaRPr lang="en-US" b="0" dirty="0"/>
        </a:p>
      </dgm:t>
    </dgm:pt>
    <dgm:pt modelId="{716A61E4-3612-D846-AF1F-8E84D77BE03F}" type="parTrans" cxnId="{49AF8AEF-47F2-954D-98E1-1274385E51E5}">
      <dgm:prSet/>
      <dgm:spPr/>
      <dgm:t>
        <a:bodyPr/>
        <a:lstStyle/>
        <a:p>
          <a:endParaRPr lang="en-US"/>
        </a:p>
      </dgm:t>
    </dgm:pt>
    <dgm:pt modelId="{0445BCC1-AB9D-1647-8FC3-3AEB0308B60C}" type="sibTrans" cxnId="{49AF8AEF-47F2-954D-98E1-1274385E51E5}">
      <dgm:prSet/>
      <dgm:spPr/>
      <dgm:t>
        <a:bodyPr/>
        <a:lstStyle/>
        <a:p>
          <a:endParaRPr lang="en-US"/>
        </a:p>
      </dgm:t>
    </dgm:pt>
    <dgm:pt modelId="{5939BA79-FFD5-D243-B113-C957B02C27BB}">
      <dgm:prSet/>
      <dgm:spPr/>
      <dgm:t>
        <a:bodyPr/>
        <a:lstStyle/>
        <a:p>
          <a:r>
            <a:rPr lang="en-US" b="0" dirty="0" smtClean="0"/>
            <a:t>Guardian Holdings Ltd</a:t>
          </a:r>
          <a:endParaRPr lang="en-US" b="0" dirty="0"/>
        </a:p>
      </dgm:t>
    </dgm:pt>
    <dgm:pt modelId="{38D26C4B-674E-D647-ADA9-4F0C5C75A4C2}" type="parTrans" cxnId="{A904826C-3F1F-B544-B2D6-513CF3A26A74}">
      <dgm:prSet/>
      <dgm:spPr/>
      <dgm:t>
        <a:bodyPr/>
        <a:lstStyle/>
        <a:p>
          <a:endParaRPr lang="en-US"/>
        </a:p>
      </dgm:t>
    </dgm:pt>
    <dgm:pt modelId="{9CED1AD6-3AF3-494B-A757-5DB74511351B}" type="sibTrans" cxnId="{A904826C-3F1F-B544-B2D6-513CF3A26A74}">
      <dgm:prSet/>
      <dgm:spPr/>
      <dgm:t>
        <a:bodyPr/>
        <a:lstStyle/>
        <a:p>
          <a:endParaRPr lang="en-US"/>
        </a:p>
      </dgm:t>
    </dgm:pt>
    <dgm:pt modelId="{42984E1F-5ED4-954E-9AC5-443E7258D36F}">
      <dgm:prSet/>
      <dgm:spPr/>
      <dgm:t>
        <a:bodyPr/>
        <a:lstStyle/>
        <a:p>
          <a:r>
            <a:rPr lang="en-US" b="0" dirty="0" smtClean="0"/>
            <a:t>RBTT Bank Ltd</a:t>
          </a:r>
          <a:endParaRPr lang="en-US" b="0" dirty="0"/>
        </a:p>
      </dgm:t>
    </dgm:pt>
    <dgm:pt modelId="{F0B6A969-9459-CE4F-AA4B-1A0FDC8DF966}" type="parTrans" cxnId="{FF6012E1-B526-5747-A6A4-412240CE586F}">
      <dgm:prSet/>
      <dgm:spPr/>
      <dgm:t>
        <a:bodyPr/>
        <a:lstStyle/>
        <a:p>
          <a:endParaRPr lang="en-US"/>
        </a:p>
      </dgm:t>
    </dgm:pt>
    <dgm:pt modelId="{E611F9E2-9676-9643-B73C-AC5E94B73ABE}" type="sibTrans" cxnId="{FF6012E1-B526-5747-A6A4-412240CE586F}">
      <dgm:prSet/>
      <dgm:spPr/>
      <dgm:t>
        <a:bodyPr/>
        <a:lstStyle/>
        <a:p>
          <a:endParaRPr lang="en-US"/>
        </a:p>
      </dgm:t>
    </dgm:pt>
    <dgm:pt modelId="{819A7653-D7DB-2E43-9838-2A8DFCCB0F2F}">
      <dgm:prSet/>
      <dgm:spPr/>
      <dgm:t>
        <a:bodyPr/>
        <a:lstStyle/>
        <a:p>
          <a:r>
            <a:rPr lang="en-US" b="0" smtClean="0"/>
            <a:t>Sagicor</a:t>
          </a:r>
          <a:endParaRPr lang="en-US" b="0" dirty="0"/>
        </a:p>
      </dgm:t>
    </dgm:pt>
    <dgm:pt modelId="{D72FBF60-9527-5F44-8684-C46E7567CBA2}" type="parTrans" cxnId="{E026C9E1-CCC1-3844-BC1B-8E662EACEAFC}">
      <dgm:prSet/>
      <dgm:spPr/>
      <dgm:t>
        <a:bodyPr/>
        <a:lstStyle/>
        <a:p>
          <a:endParaRPr lang="en-US"/>
        </a:p>
      </dgm:t>
    </dgm:pt>
    <dgm:pt modelId="{95500EAA-0DF7-7949-8CBC-337AC0A8A815}" type="sibTrans" cxnId="{E026C9E1-CCC1-3844-BC1B-8E662EACEAFC}">
      <dgm:prSet/>
      <dgm:spPr/>
      <dgm:t>
        <a:bodyPr/>
        <a:lstStyle/>
        <a:p>
          <a:endParaRPr lang="en-US"/>
        </a:p>
      </dgm:t>
    </dgm:pt>
    <dgm:pt modelId="{26274E1F-9FC9-E844-A686-614E851C05EF}">
      <dgm:prSet/>
      <dgm:spPr/>
      <dgm:t>
        <a:bodyPr/>
        <a:lstStyle/>
        <a:p>
          <a:r>
            <a:rPr lang="en-US" b="0" smtClean="0"/>
            <a:t>National Ins. Board of T &amp;</a:t>
          </a:r>
          <a:endParaRPr lang="en-US" b="0" dirty="0"/>
        </a:p>
      </dgm:t>
    </dgm:pt>
    <dgm:pt modelId="{86559B4D-2F3B-5B47-A231-C49D470D3032}" type="parTrans" cxnId="{F78D85B4-3249-1B49-ADFF-3F890FBD95DA}">
      <dgm:prSet/>
      <dgm:spPr/>
      <dgm:t>
        <a:bodyPr/>
        <a:lstStyle/>
        <a:p>
          <a:endParaRPr lang="en-US"/>
        </a:p>
      </dgm:t>
    </dgm:pt>
    <dgm:pt modelId="{B780A3D5-194E-8E41-9300-A15C31860C7A}" type="sibTrans" cxnId="{F78D85B4-3249-1B49-ADFF-3F890FBD95DA}">
      <dgm:prSet/>
      <dgm:spPr/>
      <dgm:t>
        <a:bodyPr/>
        <a:lstStyle/>
        <a:p>
          <a:endParaRPr lang="en-US"/>
        </a:p>
      </dgm:t>
    </dgm:pt>
    <dgm:pt modelId="{E54F4B78-4091-1D49-9DE3-AA25B88D8F04}">
      <dgm:prSet/>
      <dgm:spPr/>
      <dgm:t>
        <a:bodyPr/>
        <a:lstStyle/>
        <a:p>
          <a:r>
            <a:rPr lang="en-US" b="0" smtClean="0"/>
            <a:t>Scotiabank T &amp; T Ltd</a:t>
          </a:r>
          <a:endParaRPr lang="en-US" b="0" dirty="0"/>
        </a:p>
      </dgm:t>
    </dgm:pt>
    <dgm:pt modelId="{C860CC81-5E82-1843-84FA-B7438E0FDD8A}" type="parTrans" cxnId="{E1031C9D-7973-3E4C-B0DA-F5BA14E80A6E}">
      <dgm:prSet/>
      <dgm:spPr/>
      <dgm:t>
        <a:bodyPr/>
        <a:lstStyle/>
        <a:p>
          <a:endParaRPr lang="en-US"/>
        </a:p>
      </dgm:t>
    </dgm:pt>
    <dgm:pt modelId="{7C6DB2C0-1A7E-DC43-A8B2-AED4AE9FD765}" type="sibTrans" cxnId="{E1031C9D-7973-3E4C-B0DA-F5BA14E80A6E}">
      <dgm:prSet/>
      <dgm:spPr/>
      <dgm:t>
        <a:bodyPr/>
        <a:lstStyle/>
        <a:p>
          <a:endParaRPr lang="en-US"/>
        </a:p>
      </dgm:t>
    </dgm:pt>
    <dgm:pt modelId="{7EC5471A-E24E-EC4B-B8F4-79A729B35E69}">
      <dgm:prSet phldrT="[Text]"/>
      <dgm:spPr/>
      <dgm:t>
        <a:bodyPr/>
        <a:lstStyle/>
        <a:p>
          <a:r>
            <a:rPr lang="en-US" dirty="0" err="1" smtClean="0"/>
            <a:t>Carib</a:t>
          </a:r>
          <a:r>
            <a:rPr lang="en-US" dirty="0" smtClean="0"/>
            <a:t> Brewery</a:t>
          </a:r>
          <a:endParaRPr lang="en-US" dirty="0"/>
        </a:p>
      </dgm:t>
    </dgm:pt>
    <dgm:pt modelId="{E4EDFDF6-5404-0244-A837-8BB62D4482C8}" type="parTrans" cxnId="{E911FFAE-9EE7-5742-B331-E5BFE2BDE093}">
      <dgm:prSet/>
      <dgm:spPr/>
      <dgm:t>
        <a:bodyPr/>
        <a:lstStyle/>
        <a:p>
          <a:endParaRPr lang="en-US"/>
        </a:p>
      </dgm:t>
    </dgm:pt>
    <dgm:pt modelId="{404D40E9-A1D0-0B4E-BE2A-77FE50AF9738}" type="sibTrans" cxnId="{E911FFAE-9EE7-5742-B331-E5BFE2BDE093}">
      <dgm:prSet/>
      <dgm:spPr/>
      <dgm:t>
        <a:bodyPr/>
        <a:lstStyle/>
        <a:p>
          <a:endParaRPr lang="en-US"/>
        </a:p>
      </dgm:t>
    </dgm:pt>
    <dgm:pt modelId="{0AAE422A-1371-2E41-B320-12773A6B382A}">
      <dgm:prSet phldrT="[Text]"/>
      <dgm:spPr/>
      <dgm:t>
        <a:bodyPr/>
        <a:lstStyle/>
        <a:p>
          <a:r>
            <a:rPr lang="en-US" dirty="0" smtClean="0"/>
            <a:t>Caribbean Steel Mills </a:t>
          </a:r>
          <a:r>
            <a:rPr lang="en-US" dirty="0" err="1" smtClean="0"/>
            <a:t>Lts</a:t>
          </a:r>
          <a:r>
            <a:rPr lang="en-US" dirty="0" smtClean="0"/>
            <a:t>.</a:t>
          </a:r>
          <a:endParaRPr lang="en-US" dirty="0"/>
        </a:p>
      </dgm:t>
    </dgm:pt>
    <dgm:pt modelId="{92EE7995-4500-1747-8E0A-0B736BF54285}" type="parTrans" cxnId="{9EDE30AC-701D-D44C-8497-E746568800B0}">
      <dgm:prSet/>
      <dgm:spPr/>
      <dgm:t>
        <a:bodyPr/>
        <a:lstStyle/>
        <a:p>
          <a:endParaRPr lang="en-US"/>
        </a:p>
      </dgm:t>
    </dgm:pt>
    <dgm:pt modelId="{697E39C6-3122-A64B-B498-951B65717277}" type="sibTrans" cxnId="{9EDE30AC-701D-D44C-8497-E746568800B0}">
      <dgm:prSet/>
      <dgm:spPr/>
      <dgm:t>
        <a:bodyPr/>
        <a:lstStyle/>
        <a:p>
          <a:endParaRPr lang="en-US"/>
        </a:p>
      </dgm:t>
    </dgm:pt>
    <dgm:pt modelId="{FE74C1FD-4A55-5A4E-BA62-CD41C967DEC8}">
      <dgm:prSet phldrT="[Text]"/>
      <dgm:spPr/>
      <dgm:t>
        <a:bodyPr/>
        <a:lstStyle/>
        <a:p>
          <a:r>
            <a:rPr lang="en-US" dirty="0" err="1" smtClean="0"/>
            <a:t>Flavorite</a:t>
          </a:r>
          <a:r>
            <a:rPr lang="en-US" dirty="0" smtClean="0"/>
            <a:t> Foods Ltd.</a:t>
          </a:r>
          <a:endParaRPr lang="en-US" dirty="0"/>
        </a:p>
      </dgm:t>
    </dgm:pt>
    <dgm:pt modelId="{0CCDBD5D-ADF7-BF40-8EF3-EB3498DA3C90}" type="parTrans" cxnId="{485567EE-BC66-8048-8BA7-34C33AA46083}">
      <dgm:prSet/>
      <dgm:spPr/>
      <dgm:t>
        <a:bodyPr/>
        <a:lstStyle/>
        <a:p>
          <a:endParaRPr lang="en-US"/>
        </a:p>
      </dgm:t>
    </dgm:pt>
    <dgm:pt modelId="{B66A7C0E-7A43-0945-B945-033FEE556EB7}" type="sibTrans" cxnId="{485567EE-BC66-8048-8BA7-34C33AA46083}">
      <dgm:prSet/>
      <dgm:spPr/>
      <dgm:t>
        <a:bodyPr/>
        <a:lstStyle/>
        <a:p>
          <a:endParaRPr lang="en-US"/>
        </a:p>
      </dgm:t>
    </dgm:pt>
    <dgm:pt modelId="{284724CC-52A9-4441-8C71-781615A5F1C5}">
      <dgm:prSet phldrT="[Text]"/>
      <dgm:spPr/>
      <dgm:t>
        <a:bodyPr/>
        <a:lstStyle/>
        <a:p>
          <a:r>
            <a:rPr lang="en-US" dirty="0" smtClean="0"/>
            <a:t>Consolidated Appliances Ltd.</a:t>
          </a:r>
          <a:endParaRPr lang="en-US" dirty="0"/>
        </a:p>
      </dgm:t>
    </dgm:pt>
    <dgm:pt modelId="{CEC972FC-2A55-FF43-9BD6-15F39AEF5C05}" type="parTrans" cxnId="{30226F90-2691-6242-BB55-C1D4ADDAD100}">
      <dgm:prSet/>
      <dgm:spPr/>
      <dgm:t>
        <a:bodyPr/>
        <a:lstStyle/>
        <a:p>
          <a:endParaRPr lang="en-US"/>
        </a:p>
      </dgm:t>
    </dgm:pt>
    <dgm:pt modelId="{B7FC0C23-C624-1C4C-BE58-4D0EBEA04079}" type="sibTrans" cxnId="{30226F90-2691-6242-BB55-C1D4ADDAD100}">
      <dgm:prSet/>
      <dgm:spPr/>
      <dgm:t>
        <a:bodyPr/>
        <a:lstStyle/>
        <a:p>
          <a:endParaRPr lang="en-US"/>
        </a:p>
      </dgm:t>
    </dgm:pt>
    <dgm:pt modelId="{F4E92E13-47F5-4C44-AB58-4F48ECEE5A77}">
      <dgm:prSet phldrT="[Text]"/>
      <dgm:spPr/>
      <dgm:t>
        <a:bodyPr/>
        <a:lstStyle/>
        <a:p>
          <a:r>
            <a:rPr lang="en-US" dirty="0" smtClean="0"/>
            <a:t>Trinidad &amp; Tobago Manufacturer’s Association</a:t>
          </a:r>
          <a:endParaRPr lang="en-US" dirty="0"/>
        </a:p>
      </dgm:t>
    </dgm:pt>
    <dgm:pt modelId="{F95E8227-0602-9B49-9F19-7131B404D92E}" type="parTrans" cxnId="{2113A56D-B988-9149-9086-1C030E5E3C6C}">
      <dgm:prSet/>
      <dgm:spPr/>
      <dgm:t>
        <a:bodyPr/>
        <a:lstStyle/>
        <a:p>
          <a:endParaRPr lang="en-US"/>
        </a:p>
      </dgm:t>
    </dgm:pt>
    <dgm:pt modelId="{93F73C86-EEBE-5B49-93B0-6E7A83347F72}" type="sibTrans" cxnId="{2113A56D-B988-9149-9086-1C030E5E3C6C}">
      <dgm:prSet/>
      <dgm:spPr/>
      <dgm:t>
        <a:bodyPr/>
        <a:lstStyle/>
        <a:p>
          <a:endParaRPr lang="en-US"/>
        </a:p>
      </dgm:t>
    </dgm:pt>
    <dgm:pt modelId="{C1FB75BC-3660-7041-81D5-920216091CD0}">
      <dgm:prSet phldrT="[Text]"/>
      <dgm:spPr/>
      <dgm:t>
        <a:bodyPr/>
        <a:lstStyle/>
        <a:p>
          <a:r>
            <a:rPr lang="en-US" dirty="0" smtClean="0"/>
            <a:t>TRINRICO</a:t>
          </a:r>
          <a:endParaRPr lang="en-US" dirty="0"/>
        </a:p>
      </dgm:t>
    </dgm:pt>
    <dgm:pt modelId="{401D4156-E620-B148-AA2E-895E2BD5B86D}" type="parTrans" cxnId="{DBD0F7EE-C921-9E41-9C1B-94C9BC6C97F3}">
      <dgm:prSet/>
      <dgm:spPr/>
      <dgm:t>
        <a:bodyPr/>
        <a:lstStyle/>
        <a:p>
          <a:endParaRPr lang="en-US"/>
        </a:p>
      </dgm:t>
    </dgm:pt>
    <dgm:pt modelId="{ABE421F3-D327-4045-B5A6-B35073FE3989}" type="sibTrans" cxnId="{DBD0F7EE-C921-9E41-9C1B-94C9BC6C97F3}">
      <dgm:prSet/>
      <dgm:spPr/>
      <dgm:t>
        <a:bodyPr/>
        <a:lstStyle/>
        <a:p>
          <a:endParaRPr lang="en-US"/>
        </a:p>
      </dgm:t>
    </dgm:pt>
    <dgm:pt modelId="{CE581B98-3117-B141-8797-CD0A8EBED4EA}">
      <dgm:prSet phldrT="[Text]"/>
      <dgm:spPr/>
      <dgm:t>
        <a:bodyPr/>
        <a:lstStyle/>
        <a:p>
          <a:r>
            <a:rPr lang="en-US" dirty="0" err="1" smtClean="0"/>
            <a:t>Carib</a:t>
          </a:r>
          <a:r>
            <a:rPr lang="en-US" dirty="0" smtClean="0"/>
            <a:t> Glassworks Ltd.</a:t>
          </a:r>
          <a:endParaRPr lang="en-US" dirty="0"/>
        </a:p>
      </dgm:t>
    </dgm:pt>
    <dgm:pt modelId="{D8971C4D-C44A-0443-96FA-56254004F847}" type="parTrans" cxnId="{EDC6395D-0AB4-CE44-95D7-59D2C77F3AF4}">
      <dgm:prSet/>
      <dgm:spPr/>
      <dgm:t>
        <a:bodyPr/>
        <a:lstStyle/>
        <a:p>
          <a:endParaRPr lang="en-US"/>
        </a:p>
      </dgm:t>
    </dgm:pt>
    <dgm:pt modelId="{CDE638CC-5FDC-CF42-929B-F86A9DB86CE7}" type="sibTrans" cxnId="{EDC6395D-0AB4-CE44-95D7-59D2C77F3AF4}">
      <dgm:prSet/>
      <dgm:spPr/>
      <dgm:t>
        <a:bodyPr/>
        <a:lstStyle/>
        <a:p>
          <a:endParaRPr lang="en-US"/>
        </a:p>
      </dgm:t>
    </dgm:pt>
    <dgm:pt modelId="{73A19819-2415-E449-888B-8B28888FEF9B}">
      <dgm:prSet phldrT="[Text]"/>
      <dgm:spPr/>
      <dgm:t>
        <a:bodyPr/>
        <a:lstStyle/>
        <a:p>
          <a:r>
            <a:rPr lang="en-US" dirty="0" smtClean="0"/>
            <a:t>Pres-T-Con Ltd.</a:t>
          </a:r>
          <a:endParaRPr lang="en-US" dirty="0"/>
        </a:p>
      </dgm:t>
    </dgm:pt>
    <dgm:pt modelId="{2074EA0D-B86A-944F-AD2C-7A3C2F9562F6}" type="parTrans" cxnId="{5892C374-C401-0444-A0C1-815055BB2BC2}">
      <dgm:prSet/>
      <dgm:spPr/>
      <dgm:t>
        <a:bodyPr/>
        <a:lstStyle/>
        <a:p>
          <a:endParaRPr lang="en-US"/>
        </a:p>
      </dgm:t>
    </dgm:pt>
    <dgm:pt modelId="{798F8488-FD43-BD47-9339-CEEE5777E966}" type="sibTrans" cxnId="{5892C374-C401-0444-A0C1-815055BB2BC2}">
      <dgm:prSet/>
      <dgm:spPr/>
      <dgm:t>
        <a:bodyPr/>
        <a:lstStyle/>
        <a:p>
          <a:endParaRPr lang="en-US"/>
        </a:p>
      </dgm:t>
    </dgm:pt>
    <dgm:pt modelId="{6E754A2B-DD12-A248-9F4A-54AC73771122}">
      <dgm:prSet phldrT="[Text]"/>
      <dgm:spPr/>
      <dgm:t>
        <a:bodyPr/>
        <a:lstStyle/>
        <a:p>
          <a:r>
            <a:rPr lang="en-US" dirty="0" err="1" smtClean="0"/>
            <a:t>Bestcrete</a:t>
          </a:r>
          <a:endParaRPr lang="en-US" dirty="0"/>
        </a:p>
      </dgm:t>
    </dgm:pt>
    <dgm:pt modelId="{CF33FD1E-4866-464A-A9FE-5C7D7C6BEF9B}" type="parTrans" cxnId="{413217C1-E26A-3440-A1AA-39F802B67C82}">
      <dgm:prSet/>
      <dgm:spPr/>
      <dgm:t>
        <a:bodyPr/>
        <a:lstStyle/>
        <a:p>
          <a:endParaRPr lang="en-US"/>
        </a:p>
      </dgm:t>
    </dgm:pt>
    <dgm:pt modelId="{C5DC1352-455A-A149-9B54-BECA8B1741BA}" type="sibTrans" cxnId="{413217C1-E26A-3440-A1AA-39F802B67C82}">
      <dgm:prSet/>
      <dgm:spPr/>
      <dgm:t>
        <a:bodyPr/>
        <a:lstStyle/>
        <a:p>
          <a:endParaRPr lang="en-US"/>
        </a:p>
      </dgm:t>
    </dgm:pt>
    <dgm:pt modelId="{31B3AA4A-692B-4240-B151-C462DA6F1A4E}">
      <dgm:prSet phldrT="[Text]"/>
      <dgm:spPr/>
      <dgm:t>
        <a:bodyPr/>
        <a:lstStyle/>
        <a:p>
          <a:r>
            <a:rPr lang="en-US" dirty="0" smtClean="0"/>
            <a:t>Cross Crossing</a:t>
          </a:r>
          <a:endParaRPr lang="en-US" dirty="0"/>
        </a:p>
      </dgm:t>
    </dgm:pt>
    <dgm:pt modelId="{75B09504-93B4-EE4B-8DEC-F2BFA64B9EE2}" type="parTrans" cxnId="{EEFAF16B-81AF-494D-B0E6-386C4C1E57BE}">
      <dgm:prSet/>
      <dgm:spPr/>
      <dgm:t>
        <a:bodyPr/>
        <a:lstStyle/>
        <a:p>
          <a:endParaRPr lang="en-US"/>
        </a:p>
      </dgm:t>
    </dgm:pt>
    <dgm:pt modelId="{9C8D2D67-CC0B-DE48-A4D6-AD3F746EE4CA}" type="sibTrans" cxnId="{EEFAF16B-81AF-494D-B0E6-386C4C1E57BE}">
      <dgm:prSet/>
      <dgm:spPr/>
      <dgm:t>
        <a:bodyPr/>
        <a:lstStyle/>
        <a:p>
          <a:endParaRPr lang="en-US"/>
        </a:p>
      </dgm:t>
    </dgm:pt>
    <dgm:pt modelId="{0879A580-CAD9-124F-B43C-C9862AB22E7D}">
      <dgm:prSet phldrT="[Text]"/>
      <dgm:spPr/>
      <dgm:t>
        <a:bodyPr/>
        <a:lstStyle/>
        <a:p>
          <a:r>
            <a:rPr lang="en-US" dirty="0" smtClean="0"/>
            <a:t>Gulf View</a:t>
          </a:r>
          <a:endParaRPr lang="en-US" dirty="0"/>
        </a:p>
      </dgm:t>
    </dgm:pt>
    <dgm:pt modelId="{4A15F0F3-893B-EB42-BE87-B02A100163FB}" type="parTrans" cxnId="{10201064-C27B-8247-9B12-FC95ADA6C746}">
      <dgm:prSet/>
      <dgm:spPr/>
      <dgm:t>
        <a:bodyPr/>
        <a:lstStyle/>
        <a:p>
          <a:endParaRPr lang="en-US"/>
        </a:p>
      </dgm:t>
    </dgm:pt>
    <dgm:pt modelId="{5244C3F0-BA5C-B145-B319-C41AA1B54A62}" type="sibTrans" cxnId="{10201064-C27B-8247-9B12-FC95ADA6C746}">
      <dgm:prSet/>
      <dgm:spPr/>
      <dgm:t>
        <a:bodyPr/>
        <a:lstStyle/>
        <a:p>
          <a:endParaRPr lang="en-US"/>
        </a:p>
      </dgm:t>
    </dgm:pt>
    <dgm:pt modelId="{908D640C-1BB8-AD43-BA43-3F0194A7ADC3}">
      <dgm:prSet phldrT="[Text]"/>
      <dgm:spPr/>
      <dgm:t>
        <a:bodyPr/>
        <a:lstStyle/>
        <a:p>
          <a:r>
            <a:rPr lang="en-US" dirty="0" smtClean="0"/>
            <a:t>Mid-Centre</a:t>
          </a:r>
          <a:endParaRPr lang="en-US" dirty="0"/>
        </a:p>
      </dgm:t>
    </dgm:pt>
    <dgm:pt modelId="{ACF8E2E2-D556-FE43-85BF-C17FA19081F3}" type="parTrans" cxnId="{D905ACC6-E697-6F48-80BB-658F4F8001A9}">
      <dgm:prSet/>
      <dgm:spPr/>
      <dgm:t>
        <a:bodyPr/>
        <a:lstStyle/>
        <a:p>
          <a:endParaRPr lang="en-US"/>
        </a:p>
      </dgm:t>
    </dgm:pt>
    <dgm:pt modelId="{D7505444-17E4-9A44-A750-B25A8594D3B1}" type="sibTrans" cxnId="{D905ACC6-E697-6F48-80BB-658F4F8001A9}">
      <dgm:prSet/>
      <dgm:spPr/>
      <dgm:t>
        <a:bodyPr/>
        <a:lstStyle/>
        <a:p>
          <a:endParaRPr lang="en-US"/>
        </a:p>
      </dgm:t>
    </dgm:pt>
    <dgm:pt modelId="{290E283C-55B2-3A43-9754-10B9CB8E4852}">
      <dgm:prSet phldrT="[Text]"/>
      <dgm:spPr/>
      <dgm:t>
        <a:bodyPr/>
        <a:lstStyle/>
        <a:p>
          <a:r>
            <a:rPr lang="en-US" dirty="0" err="1" smtClean="0"/>
            <a:t>Westmall</a:t>
          </a:r>
          <a:endParaRPr lang="en-US" dirty="0"/>
        </a:p>
      </dgm:t>
    </dgm:pt>
    <dgm:pt modelId="{57901B51-4BD0-9743-981D-C06F4BA9B713}" type="parTrans" cxnId="{FB16322E-1404-0F4F-9CA8-57E09F1142B9}">
      <dgm:prSet/>
      <dgm:spPr/>
      <dgm:t>
        <a:bodyPr/>
        <a:lstStyle/>
        <a:p>
          <a:endParaRPr lang="en-US"/>
        </a:p>
      </dgm:t>
    </dgm:pt>
    <dgm:pt modelId="{CADF57DB-4135-5D40-8B6C-BDCC69AF8FA8}" type="sibTrans" cxnId="{FB16322E-1404-0F4F-9CA8-57E09F1142B9}">
      <dgm:prSet/>
      <dgm:spPr/>
      <dgm:t>
        <a:bodyPr/>
        <a:lstStyle/>
        <a:p>
          <a:endParaRPr lang="en-US"/>
        </a:p>
      </dgm:t>
    </dgm:pt>
    <dgm:pt modelId="{D53297CA-D28C-1C47-8210-7D78291D3901}">
      <dgm:prSet phldrT="[Text]"/>
      <dgm:spPr/>
      <dgm:t>
        <a:bodyPr/>
        <a:lstStyle/>
        <a:p>
          <a:r>
            <a:rPr lang="en-US" dirty="0" err="1" smtClean="0"/>
            <a:t>Ansa</a:t>
          </a:r>
          <a:r>
            <a:rPr lang="en-US" dirty="0" smtClean="0"/>
            <a:t> </a:t>
          </a:r>
          <a:r>
            <a:rPr lang="en-US" dirty="0" err="1" smtClean="0"/>
            <a:t>Mcal</a:t>
          </a:r>
          <a:r>
            <a:rPr lang="en-US" dirty="0" smtClean="0"/>
            <a:t> Ltd.</a:t>
          </a:r>
          <a:endParaRPr lang="en-US" dirty="0"/>
        </a:p>
      </dgm:t>
    </dgm:pt>
    <dgm:pt modelId="{5EAB632A-7893-BF41-9921-D58F5FE67F83}" type="parTrans" cxnId="{0F9709D8-3488-8F41-8899-F773064E03E4}">
      <dgm:prSet/>
      <dgm:spPr/>
      <dgm:t>
        <a:bodyPr/>
        <a:lstStyle/>
        <a:p>
          <a:endParaRPr lang="en-US"/>
        </a:p>
      </dgm:t>
    </dgm:pt>
    <dgm:pt modelId="{2CC23A2A-06E2-904A-BCC3-F2A6E2239A28}" type="sibTrans" cxnId="{0F9709D8-3488-8F41-8899-F773064E03E4}">
      <dgm:prSet/>
      <dgm:spPr/>
      <dgm:t>
        <a:bodyPr/>
        <a:lstStyle/>
        <a:p>
          <a:endParaRPr lang="en-US"/>
        </a:p>
      </dgm:t>
    </dgm:pt>
    <dgm:pt modelId="{FD4705E1-5AAC-D646-8B58-4EF04F1E221C}">
      <dgm:prSet phldrT="[Text]"/>
      <dgm:spPr/>
      <dgm:t>
        <a:bodyPr/>
        <a:lstStyle/>
        <a:p>
          <a:r>
            <a:rPr lang="en-US" dirty="0" smtClean="0"/>
            <a:t>British High Commission</a:t>
          </a:r>
          <a:endParaRPr lang="en-US" dirty="0"/>
        </a:p>
      </dgm:t>
    </dgm:pt>
    <dgm:pt modelId="{DEF4C7A0-07EC-0E43-94A3-76CA643DE4E2}" type="parTrans" cxnId="{415AD707-7DBE-7240-8E67-0EC38329E67E}">
      <dgm:prSet/>
      <dgm:spPr/>
      <dgm:t>
        <a:bodyPr/>
        <a:lstStyle/>
        <a:p>
          <a:endParaRPr lang="en-US"/>
        </a:p>
      </dgm:t>
    </dgm:pt>
    <dgm:pt modelId="{7B18CFEE-CDCD-3844-A4DD-DF47490E9979}" type="sibTrans" cxnId="{415AD707-7DBE-7240-8E67-0EC38329E67E}">
      <dgm:prSet/>
      <dgm:spPr/>
      <dgm:t>
        <a:bodyPr/>
        <a:lstStyle/>
        <a:p>
          <a:endParaRPr lang="en-US"/>
        </a:p>
      </dgm:t>
    </dgm:pt>
    <dgm:pt modelId="{25237FEB-E310-894D-863A-1C6A2AC042BB}">
      <dgm:prSet phldrT="[Text]"/>
      <dgm:spPr/>
      <dgm:t>
        <a:bodyPr/>
        <a:lstStyle/>
        <a:p>
          <a:r>
            <a:rPr lang="en-US" dirty="0" smtClean="0"/>
            <a:t>Carlton Savannah</a:t>
          </a:r>
          <a:endParaRPr lang="en-US" dirty="0"/>
        </a:p>
      </dgm:t>
    </dgm:pt>
    <dgm:pt modelId="{72B9CB06-9EF9-5E4E-B387-2E65B9E7402E}" type="parTrans" cxnId="{58EB9E9A-9B36-ED42-859D-16B1F8A574D3}">
      <dgm:prSet/>
      <dgm:spPr/>
      <dgm:t>
        <a:bodyPr/>
        <a:lstStyle/>
        <a:p>
          <a:endParaRPr lang="en-US"/>
        </a:p>
      </dgm:t>
    </dgm:pt>
    <dgm:pt modelId="{6D0D85AE-566C-BA46-9B87-7882470F2A3D}" type="sibTrans" cxnId="{58EB9E9A-9B36-ED42-859D-16B1F8A574D3}">
      <dgm:prSet/>
      <dgm:spPr/>
      <dgm:t>
        <a:bodyPr/>
        <a:lstStyle/>
        <a:p>
          <a:endParaRPr lang="en-US"/>
        </a:p>
      </dgm:t>
    </dgm:pt>
    <dgm:pt modelId="{07D3CC26-BBE4-2142-8E5E-24A35F471D4A}">
      <dgm:prSet phldrT="[Text]"/>
      <dgm:spPr/>
      <dgm:t>
        <a:bodyPr/>
        <a:lstStyle/>
        <a:p>
          <a:r>
            <a:rPr lang="en-US" dirty="0" smtClean="0"/>
            <a:t>Mount Irvine Bay Hotel</a:t>
          </a:r>
          <a:endParaRPr lang="en-US" dirty="0"/>
        </a:p>
      </dgm:t>
    </dgm:pt>
    <dgm:pt modelId="{93671FC2-BB13-4541-B013-7CF604B45C1D}" type="parTrans" cxnId="{526CF1DB-5A94-344A-A48A-AB1173FCDE2D}">
      <dgm:prSet/>
      <dgm:spPr/>
      <dgm:t>
        <a:bodyPr/>
        <a:lstStyle/>
        <a:p>
          <a:endParaRPr lang="en-US"/>
        </a:p>
      </dgm:t>
    </dgm:pt>
    <dgm:pt modelId="{FE4B07EB-6C64-0546-A4E4-B48A2B4BF06B}" type="sibTrans" cxnId="{526CF1DB-5A94-344A-A48A-AB1173FCDE2D}">
      <dgm:prSet/>
      <dgm:spPr/>
      <dgm:t>
        <a:bodyPr/>
        <a:lstStyle/>
        <a:p>
          <a:endParaRPr lang="en-US"/>
        </a:p>
      </dgm:t>
    </dgm:pt>
    <dgm:pt modelId="{A5DACB32-23FC-564C-9A11-B21E8E99090A}">
      <dgm:prSet phldrT="[Text]"/>
      <dgm:spPr/>
      <dgm:t>
        <a:bodyPr/>
        <a:lstStyle/>
        <a:p>
          <a:r>
            <a:rPr lang="en-US" dirty="0" smtClean="0"/>
            <a:t>Oilfield Workers Trade Union</a:t>
          </a:r>
          <a:endParaRPr lang="en-US" dirty="0"/>
        </a:p>
      </dgm:t>
    </dgm:pt>
    <dgm:pt modelId="{E85DD446-EF99-6047-85AC-1959804EADAB}" type="parTrans" cxnId="{840C8B3E-BEA3-434C-AF28-06CDE2F091CB}">
      <dgm:prSet/>
      <dgm:spPr/>
      <dgm:t>
        <a:bodyPr/>
        <a:lstStyle/>
        <a:p>
          <a:endParaRPr lang="en-US"/>
        </a:p>
      </dgm:t>
    </dgm:pt>
    <dgm:pt modelId="{21101709-7E35-0F4E-AEE2-C6D32C122AB5}" type="sibTrans" cxnId="{840C8B3E-BEA3-434C-AF28-06CDE2F091CB}">
      <dgm:prSet/>
      <dgm:spPr/>
      <dgm:t>
        <a:bodyPr/>
        <a:lstStyle/>
        <a:p>
          <a:endParaRPr lang="en-US"/>
        </a:p>
      </dgm:t>
    </dgm:pt>
    <dgm:pt modelId="{60D086F7-C346-E146-9D78-3C94E7378998}">
      <dgm:prSet phldrT="[Text]"/>
      <dgm:spPr/>
      <dgm:t>
        <a:bodyPr/>
        <a:lstStyle/>
        <a:p>
          <a:r>
            <a:rPr lang="en-US" dirty="0" smtClean="0"/>
            <a:t>Home Construction Limited</a:t>
          </a:r>
          <a:endParaRPr lang="en-US" dirty="0"/>
        </a:p>
      </dgm:t>
    </dgm:pt>
    <dgm:pt modelId="{1F5107FA-E68F-E645-9500-2A525989AC84}" type="parTrans" cxnId="{8A801A08-F8A4-9B44-9C84-0F2C81DA4540}">
      <dgm:prSet/>
      <dgm:spPr/>
      <dgm:t>
        <a:bodyPr/>
        <a:lstStyle/>
        <a:p>
          <a:endParaRPr lang="en-US"/>
        </a:p>
      </dgm:t>
    </dgm:pt>
    <dgm:pt modelId="{83C4EB3D-8280-E740-98F0-98B0AE2DC684}" type="sibTrans" cxnId="{8A801A08-F8A4-9B44-9C84-0F2C81DA4540}">
      <dgm:prSet/>
      <dgm:spPr/>
      <dgm:t>
        <a:bodyPr/>
        <a:lstStyle/>
        <a:p>
          <a:endParaRPr lang="en-US"/>
        </a:p>
      </dgm:t>
    </dgm:pt>
    <dgm:pt modelId="{85008DF5-8A8E-C445-AB99-D8217DB584FC}">
      <dgm:prSet phldrT="[Text]"/>
      <dgm:spPr/>
      <dgm:t>
        <a:bodyPr/>
        <a:lstStyle/>
        <a:p>
          <a:r>
            <a:rPr lang="en-US" dirty="0" smtClean="0"/>
            <a:t>BP T&amp;T LLC</a:t>
          </a:r>
          <a:endParaRPr lang="en-US" dirty="0"/>
        </a:p>
      </dgm:t>
    </dgm:pt>
    <dgm:pt modelId="{4088C4FD-8092-4840-923C-AE418C4D5959}" type="parTrans" cxnId="{56470C4B-8E1C-D045-A4FC-8E232267EFCF}">
      <dgm:prSet/>
      <dgm:spPr/>
      <dgm:t>
        <a:bodyPr/>
        <a:lstStyle/>
        <a:p>
          <a:endParaRPr lang="en-US"/>
        </a:p>
      </dgm:t>
    </dgm:pt>
    <dgm:pt modelId="{2A027D8F-7A2D-5A48-ADFB-DF3809129633}" type="sibTrans" cxnId="{56470C4B-8E1C-D045-A4FC-8E232267EFCF}">
      <dgm:prSet/>
      <dgm:spPr/>
      <dgm:t>
        <a:bodyPr/>
        <a:lstStyle/>
        <a:p>
          <a:endParaRPr lang="en-US"/>
        </a:p>
      </dgm:t>
    </dgm:pt>
    <dgm:pt modelId="{C35B014B-F778-EF41-91FF-B08E0E88397C}" type="pres">
      <dgm:prSet presAssocID="{F5339A93-CC32-8C40-A1AC-20E8EA675167}" presName="Name0" presStyleCnt="0">
        <dgm:presLayoutVars>
          <dgm:dir/>
          <dgm:animLvl val="lvl"/>
          <dgm:resizeHandles val="exact"/>
        </dgm:presLayoutVars>
      </dgm:prSet>
      <dgm:spPr/>
      <dgm:t>
        <a:bodyPr/>
        <a:lstStyle/>
        <a:p>
          <a:endParaRPr lang="en-US"/>
        </a:p>
      </dgm:t>
    </dgm:pt>
    <dgm:pt modelId="{C36FE4C1-E561-424B-8F91-D870B6FE6D34}" type="pres">
      <dgm:prSet presAssocID="{16899F64-32CF-C242-A3E6-363802A623C7}" presName="composite" presStyleCnt="0"/>
      <dgm:spPr/>
    </dgm:pt>
    <dgm:pt modelId="{70329D3F-528D-3C49-BA33-8606C39FD53E}" type="pres">
      <dgm:prSet presAssocID="{16899F64-32CF-C242-A3E6-363802A623C7}" presName="parTx" presStyleLbl="alignNode1" presStyleIdx="0" presStyleCnt="4">
        <dgm:presLayoutVars>
          <dgm:chMax val="0"/>
          <dgm:chPref val="0"/>
          <dgm:bulletEnabled val="1"/>
        </dgm:presLayoutVars>
      </dgm:prSet>
      <dgm:spPr/>
      <dgm:t>
        <a:bodyPr/>
        <a:lstStyle/>
        <a:p>
          <a:endParaRPr lang="en-US"/>
        </a:p>
      </dgm:t>
    </dgm:pt>
    <dgm:pt modelId="{96613AC4-14E0-9547-9930-51DC75CA4594}" type="pres">
      <dgm:prSet presAssocID="{16899F64-32CF-C242-A3E6-363802A623C7}" presName="desTx" presStyleLbl="alignAccFollowNode1" presStyleIdx="0" presStyleCnt="4">
        <dgm:presLayoutVars>
          <dgm:bulletEnabled val="1"/>
        </dgm:presLayoutVars>
      </dgm:prSet>
      <dgm:spPr/>
      <dgm:t>
        <a:bodyPr/>
        <a:lstStyle/>
        <a:p>
          <a:endParaRPr lang="en-US"/>
        </a:p>
      </dgm:t>
    </dgm:pt>
    <dgm:pt modelId="{02FA7ED4-A10A-9C45-918C-DF4F7F785031}" type="pres">
      <dgm:prSet presAssocID="{050FACC1-F8BC-2740-A842-60F899CB3C8D}" presName="space" presStyleCnt="0"/>
      <dgm:spPr/>
    </dgm:pt>
    <dgm:pt modelId="{0F013AA8-AFE1-0D47-9354-509194483725}" type="pres">
      <dgm:prSet presAssocID="{ABD4223F-0F16-2645-B90B-E74AA6F48CE9}" presName="composite" presStyleCnt="0"/>
      <dgm:spPr/>
    </dgm:pt>
    <dgm:pt modelId="{7CDFD5C3-4FA4-EC47-8126-0892DF9FC1F5}" type="pres">
      <dgm:prSet presAssocID="{ABD4223F-0F16-2645-B90B-E74AA6F48CE9}" presName="parTx" presStyleLbl="alignNode1" presStyleIdx="1" presStyleCnt="4">
        <dgm:presLayoutVars>
          <dgm:chMax val="0"/>
          <dgm:chPref val="0"/>
          <dgm:bulletEnabled val="1"/>
        </dgm:presLayoutVars>
      </dgm:prSet>
      <dgm:spPr/>
      <dgm:t>
        <a:bodyPr/>
        <a:lstStyle/>
        <a:p>
          <a:endParaRPr lang="en-US"/>
        </a:p>
      </dgm:t>
    </dgm:pt>
    <dgm:pt modelId="{F958ABC5-BCE8-5A43-B257-0DAC308C2A2C}" type="pres">
      <dgm:prSet presAssocID="{ABD4223F-0F16-2645-B90B-E74AA6F48CE9}" presName="desTx" presStyleLbl="alignAccFollowNode1" presStyleIdx="1" presStyleCnt="4">
        <dgm:presLayoutVars>
          <dgm:bulletEnabled val="1"/>
        </dgm:presLayoutVars>
      </dgm:prSet>
      <dgm:spPr/>
      <dgm:t>
        <a:bodyPr/>
        <a:lstStyle/>
        <a:p>
          <a:endParaRPr lang="en-US"/>
        </a:p>
      </dgm:t>
    </dgm:pt>
    <dgm:pt modelId="{09EAD61F-9FD0-5148-BEF5-D94EBD789149}" type="pres">
      <dgm:prSet presAssocID="{E0BCB755-868D-024A-A360-296C603EFDD4}" presName="space" presStyleCnt="0"/>
      <dgm:spPr/>
    </dgm:pt>
    <dgm:pt modelId="{20798265-1B20-544F-BF52-9631C50824F6}" type="pres">
      <dgm:prSet presAssocID="{D843048C-8053-6B48-94B1-0D3AACBD059F}" presName="composite" presStyleCnt="0"/>
      <dgm:spPr/>
    </dgm:pt>
    <dgm:pt modelId="{D3B4863C-6FCC-A64F-A7E2-AEFD4A43BC22}" type="pres">
      <dgm:prSet presAssocID="{D843048C-8053-6B48-94B1-0D3AACBD059F}" presName="parTx" presStyleLbl="alignNode1" presStyleIdx="2" presStyleCnt="4">
        <dgm:presLayoutVars>
          <dgm:chMax val="0"/>
          <dgm:chPref val="0"/>
          <dgm:bulletEnabled val="1"/>
        </dgm:presLayoutVars>
      </dgm:prSet>
      <dgm:spPr/>
      <dgm:t>
        <a:bodyPr/>
        <a:lstStyle/>
        <a:p>
          <a:endParaRPr lang="en-US"/>
        </a:p>
      </dgm:t>
    </dgm:pt>
    <dgm:pt modelId="{01C44E89-1444-0B47-872D-1745AE4F3A4F}" type="pres">
      <dgm:prSet presAssocID="{D843048C-8053-6B48-94B1-0D3AACBD059F}" presName="desTx" presStyleLbl="alignAccFollowNode1" presStyleIdx="2" presStyleCnt="4">
        <dgm:presLayoutVars>
          <dgm:bulletEnabled val="1"/>
        </dgm:presLayoutVars>
      </dgm:prSet>
      <dgm:spPr/>
      <dgm:t>
        <a:bodyPr/>
        <a:lstStyle/>
        <a:p>
          <a:endParaRPr lang="en-US"/>
        </a:p>
      </dgm:t>
    </dgm:pt>
    <dgm:pt modelId="{DBF52345-4B63-614E-8A29-9F5CDFBE3F84}" type="pres">
      <dgm:prSet presAssocID="{2C3172FD-D9FE-C14C-9AB8-06799E02C2CB}" presName="space" presStyleCnt="0"/>
      <dgm:spPr/>
    </dgm:pt>
    <dgm:pt modelId="{36F1C800-1123-6C4B-9F62-274ACA75EE0D}" type="pres">
      <dgm:prSet presAssocID="{800A6AC3-0B35-6246-9688-9653D1E72686}" presName="composite" presStyleCnt="0"/>
      <dgm:spPr/>
    </dgm:pt>
    <dgm:pt modelId="{8701FE10-0FCD-614D-B191-EA991AB7D1CA}" type="pres">
      <dgm:prSet presAssocID="{800A6AC3-0B35-6246-9688-9653D1E72686}" presName="parTx" presStyleLbl="alignNode1" presStyleIdx="3" presStyleCnt="4">
        <dgm:presLayoutVars>
          <dgm:chMax val="0"/>
          <dgm:chPref val="0"/>
          <dgm:bulletEnabled val="1"/>
        </dgm:presLayoutVars>
      </dgm:prSet>
      <dgm:spPr/>
      <dgm:t>
        <a:bodyPr/>
        <a:lstStyle/>
        <a:p>
          <a:endParaRPr lang="en-US"/>
        </a:p>
      </dgm:t>
    </dgm:pt>
    <dgm:pt modelId="{D52FD5A0-9462-6541-8B2B-AFD81D342550}" type="pres">
      <dgm:prSet presAssocID="{800A6AC3-0B35-6246-9688-9653D1E72686}" presName="desTx" presStyleLbl="alignAccFollowNode1" presStyleIdx="3" presStyleCnt="4">
        <dgm:presLayoutVars>
          <dgm:bulletEnabled val="1"/>
        </dgm:presLayoutVars>
      </dgm:prSet>
      <dgm:spPr/>
      <dgm:t>
        <a:bodyPr/>
        <a:lstStyle/>
        <a:p>
          <a:endParaRPr lang="en-US"/>
        </a:p>
      </dgm:t>
    </dgm:pt>
  </dgm:ptLst>
  <dgm:cxnLst>
    <dgm:cxn modelId="{02519265-2FD8-425E-AB22-DFC69E3A5FE6}" type="presOf" srcId="{284724CC-52A9-4441-8C71-781615A5F1C5}" destId="{01C44E89-1444-0B47-872D-1745AE4F3A4F}" srcOrd="0" destOrd="4" presId="urn:microsoft.com/office/officeart/2005/8/layout/hList1"/>
    <dgm:cxn modelId="{F78D85B4-3249-1B49-ADFF-3F890FBD95DA}" srcId="{16899F64-32CF-C242-A3E6-363802A623C7}" destId="{26274E1F-9FC9-E844-A686-614E851C05EF}" srcOrd="8" destOrd="0" parTransId="{86559B4D-2F3B-5B47-A231-C49D470D3032}" sibTransId="{B780A3D5-194E-8E41-9300-A15C31860C7A}"/>
    <dgm:cxn modelId="{A0EBF2AE-35FF-4F49-8DAE-803AD0ED7A8B}" type="presOf" srcId="{290E283C-55B2-3A43-9754-10B9CB8E4852}" destId="{D52FD5A0-9462-6541-8B2B-AFD81D342550}" srcOrd="0" destOrd="4" presId="urn:microsoft.com/office/officeart/2005/8/layout/hList1"/>
    <dgm:cxn modelId="{E901ED24-3C4E-4CCC-800D-CE6C5A484467}" type="presOf" srcId="{800A6AC3-0B35-6246-9688-9653D1E72686}" destId="{8701FE10-0FCD-614D-B191-EA991AB7D1CA}" srcOrd="0" destOrd="0" presId="urn:microsoft.com/office/officeart/2005/8/layout/hList1"/>
    <dgm:cxn modelId="{CD9EA941-BC3E-4698-99E9-C48E651F3B03}" type="presOf" srcId="{60D086F7-C346-E146-9D78-3C94E7378998}" destId="{F958ABC5-BCE8-5A43-B257-0DAC308C2A2C}" srcOrd="0" destOrd="6" presId="urn:microsoft.com/office/officeart/2005/8/layout/hList1"/>
    <dgm:cxn modelId="{415AD707-7DBE-7240-8E67-0EC38329E67E}" srcId="{ABD4223F-0F16-2645-B90B-E74AA6F48CE9}" destId="{FD4705E1-5AAC-D646-8B58-4EF04F1E221C}" srcOrd="2" destOrd="0" parTransId="{DEF4C7A0-07EC-0E43-94A3-76CA643DE4E2}" sibTransId="{7B18CFEE-CDCD-3844-A4DD-DF47490E9979}"/>
    <dgm:cxn modelId="{7390E92D-3242-4B8D-9E0E-28F586A451F5}" type="presOf" srcId="{FE74C1FD-4A55-5A4E-BA62-CD41C967DEC8}" destId="{01C44E89-1444-0B47-872D-1745AE4F3A4F}" srcOrd="0" destOrd="3" presId="urn:microsoft.com/office/officeart/2005/8/layout/hList1"/>
    <dgm:cxn modelId="{9EDE30AC-701D-D44C-8497-E746568800B0}" srcId="{D843048C-8053-6B48-94B1-0D3AACBD059F}" destId="{0AAE422A-1371-2E41-B320-12773A6B382A}" srcOrd="2" destOrd="0" parTransId="{92EE7995-4500-1747-8E0A-0B736BF54285}" sibTransId="{697E39C6-3122-A64B-B498-951B65717277}"/>
    <dgm:cxn modelId="{A904826C-3F1F-B544-B2D6-513CF3A26A74}" srcId="{16899F64-32CF-C242-A3E6-363802A623C7}" destId="{5939BA79-FFD5-D243-B113-C957B02C27BB}" srcOrd="3" destOrd="0" parTransId="{38D26C4B-674E-D647-ADA9-4F0C5C75A4C2}" sibTransId="{9CED1AD6-3AF3-494B-A757-5DB74511351B}"/>
    <dgm:cxn modelId="{C3E33DF1-4F45-4497-ADAF-2B778AAEEA24}" type="presOf" srcId="{C594BBF7-B31A-914E-AEF6-09B9512AE9DF}" destId="{96613AC4-14E0-9547-9930-51DC75CA4594}" srcOrd="0" destOrd="0" presId="urn:microsoft.com/office/officeart/2005/8/layout/hList1"/>
    <dgm:cxn modelId="{42A17C0C-662F-49FF-843A-FCCF97ADFA99}" type="presOf" srcId="{42984E1F-5ED4-954E-9AC5-443E7258D36F}" destId="{96613AC4-14E0-9547-9930-51DC75CA4594}" srcOrd="0" destOrd="5" presId="urn:microsoft.com/office/officeart/2005/8/layout/hList1"/>
    <dgm:cxn modelId="{6E85EBA3-A88A-5F48-B438-E096965A3447}" srcId="{16899F64-32CF-C242-A3E6-363802A623C7}" destId="{C32F234C-5974-0C4F-B108-7481352CC6D2}" srcOrd="2" destOrd="0" parTransId="{975EEAC4-339B-7C42-B0F7-FEB36E4D9C79}" sibTransId="{45B2D61E-46DA-8548-9F05-FD6CE0DCAC0A}"/>
    <dgm:cxn modelId="{833AA2F8-D534-4F6D-9768-BB2E4A39680D}" type="presOf" srcId="{31B3AA4A-692B-4240-B151-C462DA6F1A4E}" destId="{D52FD5A0-9462-6541-8B2B-AFD81D342550}" srcOrd="0" destOrd="1" presId="urn:microsoft.com/office/officeart/2005/8/layout/hList1"/>
    <dgm:cxn modelId="{356AE7E6-E34A-4FAB-B4E8-EE9FCC354C69}" type="presOf" srcId="{CE581B98-3117-B141-8797-CD0A8EBED4EA}" destId="{01C44E89-1444-0B47-872D-1745AE4F3A4F}" srcOrd="0" destOrd="7" presId="urn:microsoft.com/office/officeart/2005/8/layout/hList1"/>
    <dgm:cxn modelId="{990C87DB-F90B-462E-A46D-5FCAA6E0EE21}" type="presOf" srcId="{F4E92E13-47F5-4C44-AB58-4F48ECEE5A77}" destId="{01C44E89-1444-0B47-872D-1745AE4F3A4F}" srcOrd="0" destOrd="5" presId="urn:microsoft.com/office/officeart/2005/8/layout/hList1"/>
    <dgm:cxn modelId="{E026C9E1-CCC1-3844-BC1B-8E662EACEAFC}" srcId="{16899F64-32CF-C242-A3E6-363802A623C7}" destId="{819A7653-D7DB-2E43-9838-2A8DFCCB0F2F}" srcOrd="7" destOrd="0" parTransId="{D72FBF60-9527-5F44-8684-C46E7567CBA2}" sibTransId="{95500EAA-0DF7-7949-8CBC-337AC0A8A815}"/>
    <dgm:cxn modelId="{AC76D9F8-0D86-46C8-87F5-E3094C12B3DD}" type="presOf" srcId="{0879A580-CAD9-124F-B43C-C9862AB22E7D}" destId="{D52FD5A0-9462-6541-8B2B-AFD81D342550}" srcOrd="0" destOrd="2" presId="urn:microsoft.com/office/officeart/2005/8/layout/hList1"/>
    <dgm:cxn modelId="{823DE08F-0C41-42D2-9694-C19C9220A3ED}" type="presOf" srcId="{25237FEB-E310-894D-863A-1C6A2AC042BB}" destId="{F958ABC5-BCE8-5A43-B257-0DAC308C2A2C}" srcOrd="0" destOrd="3" presId="urn:microsoft.com/office/officeart/2005/8/layout/hList1"/>
    <dgm:cxn modelId="{A37CB935-5AB2-4299-807C-915B95612B11}" type="presOf" srcId="{F5339A93-CC32-8C40-A1AC-20E8EA675167}" destId="{C35B014B-F778-EF41-91FF-B08E0E88397C}" srcOrd="0" destOrd="0" presId="urn:microsoft.com/office/officeart/2005/8/layout/hList1"/>
    <dgm:cxn modelId="{DB695B0D-4D2D-FB43-B545-FFFCD0ED8D30}" srcId="{F5339A93-CC32-8C40-A1AC-20E8EA675167}" destId="{ABD4223F-0F16-2645-B90B-E74AA6F48CE9}" srcOrd="1" destOrd="0" parTransId="{BBE044F3-F23C-0D4B-8785-3D76A00EC50A}" sibTransId="{E0BCB755-868D-024A-A360-296C603EFDD4}"/>
    <dgm:cxn modelId="{62CAAECF-C276-40BA-99FF-D143E6E752DA}" type="presOf" srcId="{819A7653-D7DB-2E43-9838-2A8DFCCB0F2F}" destId="{96613AC4-14E0-9547-9930-51DC75CA4594}" srcOrd="0" destOrd="7" presId="urn:microsoft.com/office/officeart/2005/8/layout/hList1"/>
    <dgm:cxn modelId="{413217C1-E26A-3440-A1AA-39F802B67C82}" srcId="{D843048C-8053-6B48-94B1-0D3AACBD059F}" destId="{6E754A2B-DD12-A248-9F4A-54AC73771122}" srcOrd="9" destOrd="0" parTransId="{CF33FD1E-4866-464A-A9FE-5C7D7C6BEF9B}" sibTransId="{C5DC1352-455A-A149-9B54-BECA8B1741BA}"/>
    <dgm:cxn modelId="{30226F90-2691-6242-BB55-C1D4ADDAD100}" srcId="{D843048C-8053-6B48-94B1-0D3AACBD059F}" destId="{284724CC-52A9-4441-8C71-781615A5F1C5}" srcOrd="4" destOrd="0" parTransId="{CEC972FC-2A55-FF43-9BD6-15F39AEF5C05}" sibTransId="{B7FC0C23-C624-1C4C-BE58-4D0EBEA04079}"/>
    <dgm:cxn modelId="{D30FDFF9-FF12-0841-B23B-DD7BAABD8729}" srcId="{16899F64-32CF-C242-A3E6-363802A623C7}" destId="{C594BBF7-B31A-914E-AEF6-09B9512AE9DF}" srcOrd="0" destOrd="0" parTransId="{EF2FFB9D-F054-C74A-BF0D-F2E2B3D34B66}" sibTransId="{DDE4B1BF-2DD6-4D48-A9EA-BF2453538894}"/>
    <dgm:cxn modelId="{4E07F37C-8CCC-4A87-B621-844BE170CB18}" type="presOf" srcId="{76BDD2F8-5665-8642-880C-782787378E06}" destId="{96613AC4-14E0-9547-9930-51DC75CA4594}" srcOrd="0" destOrd="1" presId="urn:microsoft.com/office/officeart/2005/8/layout/hList1"/>
    <dgm:cxn modelId="{C5F96A3D-1DB5-4F0F-9198-C5B5C80EB358}" type="presOf" srcId="{26274E1F-9FC9-E844-A686-614E851C05EF}" destId="{96613AC4-14E0-9547-9930-51DC75CA4594}" srcOrd="0" destOrd="8" presId="urn:microsoft.com/office/officeart/2005/8/layout/hList1"/>
    <dgm:cxn modelId="{58EB9E9A-9B36-ED42-859D-16B1F8A574D3}" srcId="{ABD4223F-0F16-2645-B90B-E74AA6F48CE9}" destId="{25237FEB-E310-894D-863A-1C6A2AC042BB}" srcOrd="3" destOrd="0" parTransId="{72B9CB06-9EF9-5E4E-B387-2E65B9E7402E}" sibTransId="{6D0D85AE-566C-BA46-9B87-7882470F2A3D}"/>
    <dgm:cxn modelId="{49AF8AEF-47F2-954D-98E1-1274385E51E5}" srcId="{16899F64-32CF-C242-A3E6-363802A623C7}" destId="{76BDD2F8-5665-8642-880C-782787378E06}" srcOrd="1" destOrd="0" parTransId="{716A61E4-3612-D846-AF1F-8E84D77BE03F}" sibTransId="{0445BCC1-AB9D-1647-8FC3-3AEB0308B60C}"/>
    <dgm:cxn modelId="{56470C4B-8E1C-D045-A4FC-8E232267EFCF}" srcId="{ABD4223F-0F16-2645-B90B-E74AA6F48CE9}" destId="{85008DF5-8A8E-C445-AB99-D8217DB584FC}" srcOrd="1" destOrd="0" parTransId="{4088C4FD-8092-4840-923C-AE418C4D5959}" sibTransId="{2A027D8F-7A2D-5A48-ADFB-DF3809129633}"/>
    <dgm:cxn modelId="{61899D51-EF7E-41F3-94B7-918045435D82}" type="presOf" srcId="{D843048C-8053-6B48-94B1-0D3AACBD059F}" destId="{D3B4863C-6FCC-A64F-A7E2-AEFD4A43BC22}" srcOrd="0" destOrd="0" presId="urn:microsoft.com/office/officeart/2005/8/layout/hList1"/>
    <dgm:cxn modelId="{C6964802-10C9-451C-9885-A1937BB56C99}" type="presOf" srcId="{16899F64-32CF-C242-A3E6-363802A623C7}" destId="{70329D3F-528D-3C49-BA33-8606C39FD53E}" srcOrd="0" destOrd="0" presId="urn:microsoft.com/office/officeart/2005/8/layout/hList1"/>
    <dgm:cxn modelId="{FB16322E-1404-0F4F-9CA8-57E09F1142B9}" srcId="{800A6AC3-0B35-6246-9688-9653D1E72686}" destId="{290E283C-55B2-3A43-9754-10B9CB8E4852}" srcOrd="4" destOrd="0" parTransId="{57901B51-4BD0-9743-981D-C06F4BA9B713}" sibTransId="{CADF57DB-4135-5D40-8B6C-BDCC69AF8FA8}"/>
    <dgm:cxn modelId="{485567EE-BC66-8048-8BA7-34C33AA46083}" srcId="{D843048C-8053-6B48-94B1-0D3AACBD059F}" destId="{FE74C1FD-4A55-5A4E-BA62-CD41C967DEC8}" srcOrd="3" destOrd="0" parTransId="{0CCDBD5D-ADF7-BF40-8EF3-EB3498DA3C90}" sibTransId="{B66A7C0E-7A43-0945-B945-033FEE556EB7}"/>
    <dgm:cxn modelId="{4E59DD14-0FCC-C143-BDAA-3262A2440233}" srcId="{F5339A93-CC32-8C40-A1AC-20E8EA675167}" destId="{16899F64-32CF-C242-A3E6-363802A623C7}" srcOrd="0" destOrd="0" parTransId="{4153B217-B834-0B43-8DCB-91F786C45C62}" sibTransId="{050FACC1-F8BC-2740-A842-60F899CB3C8D}"/>
    <dgm:cxn modelId="{E1031C9D-7973-3E4C-B0DA-F5BA14E80A6E}" srcId="{16899F64-32CF-C242-A3E6-363802A623C7}" destId="{E54F4B78-4091-1D49-9DE3-AA25B88D8F04}" srcOrd="9" destOrd="0" parTransId="{C860CC81-5E82-1843-84FA-B7438E0FDD8A}" sibTransId="{7C6DB2C0-1A7E-DC43-A8B2-AED4AE9FD765}"/>
    <dgm:cxn modelId="{10201064-C27B-8247-9B12-FC95ADA6C746}" srcId="{800A6AC3-0B35-6246-9688-9653D1E72686}" destId="{0879A580-CAD9-124F-B43C-C9862AB22E7D}" srcOrd="2" destOrd="0" parTransId="{4A15F0F3-893B-EB42-BE87-B02A100163FB}" sibTransId="{5244C3F0-BA5C-B145-B319-C41AA1B54A62}"/>
    <dgm:cxn modelId="{955AE6AB-191D-4641-8968-F581900F95D3}" type="presOf" srcId="{5939BA79-FFD5-D243-B113-C957B02C27BB}" destId="{96613AC4-14E0-9547-9930-51DC75CA4594}" srcOrd="0" destOrd="3" presId="urn:microsoft.com/office/officeart/2005/8/layout/hList1"/>
    <dgm:cxn modelId="{EDC6395D-0AB4-CE44-95D7-59D2C77F3AF4}" srcId="{D843048C-8053-6B48-94B1-0D3AACBD059F}" destId="{CE581B98-3117-B141-8797-CD0A8EBED4EA}" srcOrd="7" destOrd="0" parTransId="{D8971C4D-C44A-0443-96FA-56254004F847}" sibTransId="{CDE638CC-5FDC-CF42-929B-F86A9DB86CE7}"/>
    <dgm:cxn modelId="{526CF1DB-5A94-344A-A48A-AB1173FCDE2D}" srcId="{ABD4223F-0F16-2645-B90B-E74AA6F48CE9}" destId="{07D3CC26-BBE4-2142-8E5E-24A35F471D4A}" srcOrd="4" destOrd="0" parTransId="{93671FC2-BB13-4541-B013-7CF604B45C1D}" sibTransId="{FE4B07EB-6C64-0546-A4E4-B48A2B4BF06B}"/>
    <dgm:cxn modelId="{4BFDE26A-7DF1-4EA0-9DD3-814862825F91}" type="presOf" srcId="{85008DF5-8A8E-C445-AB99-D8217DB584FC}" destId="{F958ABC5-BCE8-5A43-B257-0DAC308C2A2C}" srcOrd="0" destOrd="1" presId="urn:microsoft.com/office/officeart/2005/8/layout/hList1"/>
    <dgm:cxn modelId="{C41A48E7-BD1D-9D4E-89BD-E7BA7BFDEC41}" srcId="{800A6AC3-0B35-6246-9688-9653D1E72686}" destId="{236EF390-F412-1140-AD22-242016E3CCC9}" srcOrd="0" destOrd="0" parTransId="{3E105FBE-EF43-5645-B712-A9EC766A85FF}" sibTransId="{6D6BFD2E-C00A-EB4E-96DD-09E35662C2FF}"/>
    <dgm:cxn modelId="{0F9709D8-3488-8F41-8899-F773064E03E4}" srcId="{ABD4223F-0F16-2645-B90B-E74AA6F48CE9}" destId="{D53297CA-D28C-1C47-8210-7D78291D3901}" srcOrd="0" destOrd="0" parTransId="{5EAB632A-7893-BF41-9921-D58F5FE67F83}" sibTransId="{2CC23A2A-06E2-904A-BCC3-F2A6E2239A28}"/>
    <dgm:cxn modelId="{22F12D76-0ACA-458D-88DF-0BFD7828BDC6}" type="presOf" srcId="{0AAE422A-1371-2E41-B320-12773A6B382A}" destId="{01C44E89-1444-0B47-872D-1745AE4F3A4F}" srcOrd="0" destOrd="2" presId="urn:microsoft.com/office/officeart/2005/8/layout/hList1"/>
    <dgm:cxn modelId="{EEFAF16B-81AF-494D-B0E6-386C4C1E57BE}" srcId="{800A6AC3-0B35-6246-9688-9653D1E72686}" destId="{31B3AA4A-692B-4240-B151-C462DA6F1A4E}" srcOrd="1" destOrd="0" parTransId="{75B09504-93B4-EE4B-8DEC-F2BFA64B9EE2}" sibTransId="{9C8D2D67-CC0B-DE48-A4D6-AD3F746EE4CA}"/>
    <dgm:cxn modelId="{2113A56D-B988-9149-9086-1C030E5E3C6C}" srcId="{D843048C-8053-6B48-94B1-0D3AACBD059F}" destId="{F4E92E13-47F5-4C44-AB58-4F48ECEE5A77}" srcOrd="5" destOrd="0" parTransId="{F95E8227-0602-9B49-9F19-7131B404D92E}" sibTransId="{93F73C86-EEBE-5B49-93B0-6E7A83347F72}"/>
    <dgm:cxn modelId="{F6F3AB38-0E08-F14F-8208-711FEC4A7E0A}" srcId="{D843048C-8053-6B48-94B1-0D3AACBD059F}" destId="{BD75E2CF-A062-D747-B54B-6CED7520DD74}" srcOrd="0" destOrd="0" parTransId="{A764AE0F-D907-2847-9218-A6493DA516A7}" sibTransId="{75C67802-4005-E441-942F-3F1DCD80C86C}"/>
    <dgm:cxn modelId="{9B490BDD-DCC3-47DC-B600-85003A5817CD}" type="presOf" srcId="{D53297CA-D28C-1C47-8210-7D78291D3901}" destId="{F958ABC5-BCE8-5A43-B257-0DAC308C2A2C}" srcOrd="0" destOrd="0" presId="urn:microsoft.com/office/officeart/2005/8/layout/hList1"/>
    <dgm:cxn modelId="{CF19256A-FA73-493B-A58E-E0E63E5CA91A}" type="presOf" srcId="{FD4705E1-5AAC-D646-8B58-4EF04F1E221C}" destId="{F958ABC5-BCE8-5A43-B257-0DAC308C2A2C}" srcOrd="0" destOrd="2" presId="urn:microsoft.com/office/officeart/2005/8/layout/hList1"/>
    <dgm:cxn modelId="{5DC7F2D3-CD2B-4008-B606-48C8BFDE912B}" type="presOf" srcId="{236EF390-F412-1140-AD22-242016E3CCC9}" destId="{D52FD5A0-9462-6541-8B2B-AFD81D342550}" srcOrd="0" destOrd="0" presId="urn:microsoft.com/office/officeart/2005/8/layout/hList1"/>
    <dgm:cxn modelId="{DBD0F7EE-C921-9E41-9C1B-94C9BC6C97F3}" srcId="{D843048C-8053-6B48-94B1-0D3AACBD059F}" destId="{C1FB75BC-3660-7041-81D5-920216091CD0}" srcOrd="6" destOrd="0" parTransId="{401D4156-E620-B148-AA2E-895E2BD5B86D}" sibTransId="{ABE421F3-D327-4045-B5A6-B35073FE3989}"/>
    <dgm:cxn modelId="{5892C374-C401-0444-A0C1-815055BB2BC2}" srcId="{D843048C-8053-6B48-94B1-0D3AACBD059F}" destId="{73A19819-2415-E449-888B-8B28888FEF9B}" srcOrd="8" destOrd="0" parTransId="{2074EA0D-B86A-944F-AD2C-7A3C2F9562F6}" sibTransId="{798F8488-FD43-BD47-9339-CEEE5777E966}"/>
    <dgm:cxn modelId="{EA4E9E36-E825-E248-A674-0C459C1AB601}" srcId="{F5339A93-CC32-8C40-A1AC-20E8EA675167}" destId="{D843048C-8053-6B48-94B1-0D3AACBD059F}" srcOrd="2" destOrd="0" parTransId="{FB61BF8D-742D-FE43-8EDB-4FE9E95943A1}" sibTransId="{2C3172FD-D9FE-C14C-9AB8-06799E02C2CB}"/>
    <dgm:cxn modelId="{C0B3185D-7DC9-4496-B5F6-B63E489924EF}" type="presOf" srcId="{BD75E2CF-A062-D747-B54B-6CED7520DD74}" destId="{01C44E89-1444-0B47-872D-1745AE4F3A4F}" srcOrd="0" destOrd="0" presId="urn:microsoft.com/office/officeart/2005/8/layout/hList1"/>
    <dgm:cxn modelId="{350F8E08-B49D-4594-9784-4124A831DC84}" type="presOf" srcId="{88054F29-3061-4C40-88A4-03EB2F5DBE21}" destId="{96613AC4-14E0-9547-9930-51DC75CA4594}" srcOrd="0" destOrd="6" presId="urn:microsoft.com/office/officeart/2005/8/layout/hList1"/>
    <dgm:cxn modelId="{A975310B-1EB3-4634-8F07-A5673CCFB298}" type="presOf" srcId="{908D640C-1BB8-AD43-BA43-3F0194A7ADC3}" destId="{D52FD5A0-9462-6541-8B2B-AFD81D342550}" srcOrd="0" destOrd="3" presId="urn:microsoft.com/office/officeart/2005/8/layout/hList1"/>
    <dgm:cxn modelId="{7ABCD124-49D7-4DD4-88B0-6F387CC7FC58}" type="presOf" srcId="{7EC5471A-E24E-EC4B-B8F4-79A729B35E69}" destId="{01C44E89-1444-0B47-872D-1745AE4F3A4F}" srcOrd="0" destOrd="1" presId="urn:microsoft.com/office/officeart/2005/8/layout/hList1"/>
    <dgm:cxn modelId="{6257593D-C61A-447D-A557-834243AF9C8F}" type="presOf" srcId="{C1FB75BC-3660-7041-81D5-920216091CD0}" destId="{01C44E89-1444-0B47-872D-1745AE4F3A4F}" srcOrd="0" destOrd="6" presId="urn:microsoft.com/office/officeart/2005/8/layout/hList1"/>
    <dgm:cxn modelId="{E911FFAE-9EE7-5742-B331-E5BFE2BDE093}" srcId="{D843048C-8053-6B48-94B1-0D3AACBD059F}" destId="{7EC5471A-E24E-EC4B-B8F4-79A729B35E69}" srcOrd="1" destOrd="0" parTransId="{E4EDFDF6-5404-0244-A837-8BB62D4482C8}" sibTransId="{404D40E9-A1D0-0B4E-BE2A-77FE50AF9738}"/>
    <dgm:cxn modelId="{9DF871E7-C0A1-4DF8-94DE-9250A9E73096}" type="presOf" srcId="{A5DACB32-23FC-564C-9A11-B21E8E99090A}" destId="{F958ABC5-BCE8-5A43-B257-0DAC308C2A2C}" srcOrd="0" destOrd="5" presId="urn:microsoft.com/office/officeart/2005/8/layout/hList1"/>
    <dgm:cxn modelId="{8A801A08-F8A4-9B44-9C84-0F2C81DA4540}" srcId="{ABD4223F-0F16-2645-B90B-E74AA6F48CE9}" destId="{60D086F7-C346-E146-9D78-3C94E7378998}" srcOrd="6" destOrd="0" parTransId="{1F5107FA-E68F-E645-9500-2A525989AC84}" sibTransId="{83C4EB3D-8280-E740-98F0-98B0AE2DC684}"/>
    <dgm:cxn modelId="{D905ACC6-E697-6F48-80BB-658F4F8001A9}" srcId="{800A6AC3-0B35-6246-9688-9653D1E72686}" destId="{908D640C-1BB8-AD43-BA43-3F0194A7ADC3}" srcOrd="3" destOrd="0" parTransId="{ACF8E2E2-D556-FE43-85BF-C17FA19081F3}" sibTransId="{D7505444-17E4-9A44-A750-B25A8594D3B1}"/>
    <dgm:cxn modelId="{3CAA2242-E626-4035-A92F-8C8253EE02C3}" type="presOf" srcId="{6E754A2B-DD12-A248-9F4A-54AC73771122}" destId="{01C44E89-1444-0B47-872D-1745AE4F3A4F}" srcOrd="0" destOrd="9" presId="urn:microsoft.com/office/officeart/2005/8/layout/hList1"/>
    <dgm:cxn modelId="{840C8B3E-BEA3-434C-AF28-06CDE2F091CB}" srcId="{ABD4223F-0F16-2645-B90B-E74AA6F48CE9}" destId="{A5DACB32-23FC-564C-9A11-B21E8E99090A}" srcOrd="5" destOrd="0" parTransId="{E85DD446-EF99-6047-85AC-1959804EADAB}" sibTransId="{21101709-7E35-0F4E-AEE2-C6D32C122AB5}"/>
    <dgm:cxn modelId="{AC81CD37-2387-40C6-8AE1-71094D8FD21B}" type="presOf" srcId="{73A19819-2415-E449-888B-8B28888FEF9B}" destId="{01C44E89-1444-0B47-872D-1745AE4F3A4F}" srcOrd="0" destOrd="8" presId="urn:microsoft.com/office/officeart/2005/8/layout/hList1"/>
    <dgm:cxn modelId="{BD2AEB05-F9F3-DE40-80B4-6759BFF94CAA}" srcId="{F5339A93-CC32-8C40-A1AC-20E8EA675167}" destId="{800A6AC3-0B35-6246-9688-9653D1E72686}" srcOrd="3" destOrd="0" parTransId="{58EEEF95-C051-5C48-90F8-C8EC3B36911D}" sibTransId="{5BCC33B0-0CD3-D34B-95C8-3C73432A21FB}"/>
    <dgm:cxn modelId="{2ED533F7-1FCB-4E8B-854B-C8E661B1116B}" type="presOf" srcId="{39A472E5-49AF-CA4F-8C9D-8AE463899583}" destId="{96613AC4-14E0-9547-9930-51DC75CA4594}" srcOrd="0" destOrd="4" presId="urn:microsoft.com/office/officeart/2005/8/layout/hList1"/>
    <dgm:cxn modelId="{53CF9F19-7451-4FF3-BA0B-95C716B95A22}" type="presOf" srcId="{07D3CC26-BBE4-2142-8E5E-24A35F471D4A}" destId="{F958ABC5-BCE8-5A43-B257-0DAC308C2A2C}" srcOrd="0" destOrd="4" presId="urn:microsoft.com/office/officeart/2005/8/layout/hList1"/>
    <dgm:cxn modelId="{8550EDA4-7609-5640-ADC4-B29B2158DCAF}" srcId="{16899F64-32CF-C242-A3E6-363802A623C7}" destId="{39A472E5-49AF-CA4F-8C9D-8AE463899583}" srcOrd="4" destOrd="0" parTransId="{0EEB4726-41F0-E244-8157-B0AB0897A537}" sibTransId="{37749E1A-8987-294F-8D26-59829F0F21A8}"/>
    <dgm:cxn modelId="{FF6012E1-B526-5747-A6A4-412240CE586F}" srcId="{16899F64-32CF-C242-A3E6-363802A623C7}" destId="{42984E1F-5ED4-954E-9AC5-443E7258D36F}" srcOrd="5" destOrd="0" parTransId="{F0B6A969-9459-CE4F-AA4B-1A0FDC8DF966}" sibTransId="{E611F9E2-9676-9643-B73C-AC5E94B73ABE}"/>
    <dgm:cxn modelId="{5CF4EA04-212E-4843-BAF4-EA906D49AC00}" type="presOf" srcId="{E54F4B78-4091-1D49-9DE3-AA25B88D8F04}" destId="{96613AC4-14E0-9547-9930-51DC75CA4594}" srcOrd="0" destOrd="9" presId="urn:microsoft.com/office/officeart/2005/8/layout/hList1"/>
    <dgm:cxn modelId="{27DB6262-30E3-2343-81C3-1FE0CC9D8108}" srcId="{16899F64-32CF-C242-A3E6-363802A623C7}" destId="{88054F29-3061-4C40-88A4-03EB2F5DBE21}" srcOrd="6" destOrd="0" parTransId="{5436CE23-6785-FE47-B85E-24CBEFB7EE38}" sibTransId="{BEC38C40-3268-8B44-9341-8E9D9ABFA963}"/>
    <dgm:cxn modelId="{43190042-5CB1-4A23-A363-E65C8801530C}" type="presOf" srcId="{C32F234C-5974-0C4F-B108-7481352CC6D2}" destId="{96613AC4-14E0-9547-9930-51DC75CA4594}" srcOrd="0" destOrd="2" presId="urn:microsoft.com/office/officeart/2005/8/layout/hList1"/>
    <dgm:cxn modelId="{0E13AFEA-FB18-4790-8707-FBE0FEEAE93B}" type="presOf" srcId="{ABD4223F-0F16-2645-B90B-E74AA6F48CE9}" destId="{7CDFD5C3-4FA4-EC47-8126-0892DF9FC1F5}" srcOrd="0" destOrd="0" presId="urn:microsoft.com/office/officeart/2005/8/layout/hList1"/>
    <dgm:cxn modelId="{53EDE7B8-1359-4769-AA40-019F23683224}" type="presParOf" srcId="{C35B014B-F778-EF41-91FF-B08E0E88397C}" destId="{C36FE4C1-E561-424B-8F91-D870B6FE6D34}" srcOrd="0" destOrd="0" presId="urn:microsoft.com/office/officeart/2005/8/layout/hList1"/>
    <dgm:cxn modelId="{694704ED-811C-4346-B7FB-10C290F72B4A}" type="presParOf" srcId="{C36FE4C1-E561-424B-8F91-D870B6FE6D34}" destId="{70329D3F-528D-3C49-BA33-8606C39FD53E}" srcOrd="0" destOrd="0" presId="urn:microsoft.com/office/officeart/2005/8/layout/hList1"/>
    <dgm:cxn modelId="{48D38409-52D1-4107-AC5B-30F0B9A0D73E}" type="presParOf" srcId="{C36FE4C1-E561-424B-8F91-D870B6FE6D34}" destId="{96613AC4-14E0-9547-9930-51DC75CA4594}" srcOrd="1" destOrd="0" presId="urn:microsoft.com/office/officeart/2005/8/layout/hList1"/>
    <dgm:cxn modelId="{6EFB5C8F-09B2-417A-8C60-99A2E61E6429}" type="presParOf" srcId="{C35B014B-F778-EF41-91FF-B08E0E88397C}" destId="{02FA7ED4-A10A-9C45-918C-DF4F7F785031}" srcOrd="1" destOrd="0" presId="urn:microsoft.com/office/officeart/2005/8/layout/hList1"/>
    <dgm:cxn modelId="{898C18A1-76EA-40AB-8F7A-75E61B03643B}" type="presParOf" srcId="{C35B014B-F778-EF41-91FF-B08E0E88397C}" destId="{0F013AA8-AFE1-0D47-9354-509194483725}" srcOrd="2" destOrd="0" presId="urn:microsoft.com/office/officeart/2005/8/layout/hList1"/>
    <dgm:cxn modelId="{12DD5045-D453-4639-B721-F74C8BBCB8FB}" type="presParOf" srcId="{0F013AA8-AFE1-0D47-9354-509194483725}" destId="{7CDFD5C3-4FA4-EC47-8126-0892DF9FC1F5}" srcOrd="0" destOrd="0" presId="urn:microsoft.com/office/officeart/2005/8/layout/hList1"/>
    <dgm:cxn modelId="{3EEA3C10-D896-4828-859B-656680BBBA9F}" type="presParOf" srcId="{0F013AA8-AFE1-0D47-9354-509194483725}" destId="{F958ABC5-BCE8-5A43-B257-0DAC308C2A2C}" srcOrd="1" destOrd="0" presId="urn:microsoft.com/office/officeart/2005/8/layout/hList1"/>
    <dgm:cxn modelId="{ADF3265E-C2AA-477F-9158-6B98DFDA4105}" type="presParOf" srcId="{C35B014B-F778-EF41-91FF-B08E0E88397C}" destId="{09EAD61F-9FD0-5148-BEF5-D94EBD789149}" srcOrd="3" destOrd="0" presId="urn:microsoft.com/office/officeart/2005/8/layout/hList1"/>
    <dgm:cxn modelId="{9B2C5079-7AF7-42A7-8203-2939BBDD85E4}" type="presParOf" srcId="{C35B014B-F778-EF41-91FF-B08E0E88397C}" destId="{20798265-1B20-544F-BF52-9631C50824F6}" srcOrd="4" destOrd="0" presId="urn:microsoft.com/office/officeart/2005/8/layout/hList1"/>
    <dgm:cxn modelId="{AFF0F9A1-1EB1-4AB7-BB08-4BD28C40187C}" type="presParOf" srcId="{20798265-1B20-544F-BF52-9631C50824F6}" destId="{D3B4863C-6FCC-A64F-A7E2-AEFD4A43BC22}" srcOrd="0" destOrd="0" presId="urn:microsoft.com/office/officeart/2005/8/layout/hList1"/>
    <dgm:cxn modelId="{DBC0E192-3432-4B9A-B4EF-F860B99C91E3}" type="presParOf" srcId="{20798265-1B20-544F-BF52-9631C50824F6}" destId="{01C44E89-1444-0B47-872D-1745AE4F3A4F}" srcOrd="1" destOrd="0" presId="urn:microsoft.com/office/officeart/2005/8/layout/hList1"/>
    <dgm:cxn modelId="{5D415A3A-F485-4B4E-82D0-379A40FAADE2}" type="presParOf" srcId="{C35B014B-F778-EF41-91FF-B08E0E88397C}" destId="{DBF52345-4B63-614E-8A29-9F5CDFBE3F84}" srcOrd="5" destOrd="0" presId="urn:microsoft.com/office/officeart/2005/8/layout/hList1"/>
    <dgm:cxn modelId="{82E5F532-5A49-4EAB-BAFB-36AAEBF444FC}" type="presParOf" srcId="{C35B014B-F778-EF41-91FF-B08E0E88397C}" destId="{36F1C800-1123-6C4B-9F62-274ACA75EE0D}" srcOrd="6" destOrd="0" presId="urn:microsoft.com/office/officeart/2005/8/layout/hList1"/>
    <dgm:cxn modelId="{22840F90-DA29-4376-BA04-2A0C553D1C58}" type="presParOf" srcId="{36F1C800-1123-6C4B-9F62-274ACA75EE0D}" destId="{8701FE10-0FCD-614D-B191-EA991AB7D1CA}" srcOrd="0" destOrd="0" presId="urn:microsoft.com/office/officeart/2005/8/layout/hList1"/>
    <dgm:cxn modelId="{8F7DD155-C0C0-4FB3-A7FA-A2369F1DC578}" type="presParOf" srcId="{36F1C800-1123-6C4B-9F62-274ACA75EE0D}" destId="{D52FD5A0-9462-6541-8B2B-AFD81D34255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29D3F-528D-3C49-BA33-8606C39FD53E}">
      <dsp:nvSpPr>
        <dsp:cNvPr id="0" name=""/>
        <dsp:cNvSpPr/>
      </dsp:nvSpPr>
      <dsp:spPr>
        <a:xfrm>
          <a:off x="3065" y="24189"/>
          <a:ext cx="1843273" cy="40320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Financial Institutions</a:t>
          </a:r>
          <a:endParaRPr lang="en-US" sz="1400" kern="1200" dirty="0"/>
        </a:p>
      </dsp:txBody>
      <dsp:txXfrm>
        <a:off x="3065" y="24189"/>
        <a:ext cx="1843273" cy="403200"/>
      </dsp:txXfrm>
    </dsp:sp>
    <dsp:sp modelId="{96613AC4-14E0-9547-9930-51DC75CA4594}">
      <dsp:nvSpPr>
        <dsp:cNvPr id="0" name=""/>
        <dsp:cNvSpPr/>
      </dsp:nvSpPr>
      <dsp:spPr>
        <a:xfrm>
          <a:off x="3065" y="427390"/>
          <a:ext cx="1843273" cy="36124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smtClean="0"/>
            <a:t> Colonial Life Ins. Co (T) Ltd.     </a:t>
          </a:r>
          <a:endParaRPr lang="en-US" sz="1400" b="0" kern="1200" dirty="0"/>
        </a:p>
        <a:p>
          <a:pPr marL="114300" lvl="1" indent="-114300" algn="l" defTabSz="622300">
            <a:lnSpc>
              <a:spcPct val="90000"/>
            </a:lnSpc>
            <a:spcBef>
              <a:spcPct val="0"/>
            </a:spcBef>
            <a:spcAft>
              <a:spcPct val="15000"/>
            </a:spcAft>
            <a:buChar char="••"/>
          </a:pPr>
          <a:r>
            <a:rPr lang="en-US" sz="1400" b="0" kern="1200" dirty="0" smtClean="0"/>
            <a:t> Republic Bank Ltd    </a:t>
          </a:r>
          <a:endParaRPr lang="en-US" sz="1400" b="0" kern="1200" dirty="0"/>
        </a:p>
        <a:p>
          <a:pPr marL="114300" lvl="1" indent="-114300" algn="l" defTabSz="622300">
            <a:lnSpc>
              <a:spcPct val="90000"/>
            </a:lnSpc>
            <a:spcBef>
              <a:spcPct val="0"/>
            </a:spcBef>
            <a:spcAft>
              <a:spcPct val="15000"/>
            </a:spcAft>
            <a:buChar char="••"/>
          </a:pPr>
          <a:r>
            <a:rPr lang="en-US" sz="1400" b="0" kern="1200" dirty="0" smtClean="0"/>
            <a:t>First Citizens Bank Limited 	</a:t>
          </a:r>
          <a:endParaRPr lang="en-US" sz="1400" b="0" kern="1200" dirty="0"/>
        </a:p>
        <a:p>
          <a:pPr marL="114300" lvl="1" indent="-114300" algn="l" defTabSz="622300">
            <a:lnSpc>
              <a:spcPct val="90000"/>
            </a:lnSpc>
            <a:spcBef>
              <a:spcPct val="0"/>
            </a:spcBef>
            <a:spcAft>
              <a:spcPct val="15000"/>
            </a:spcAft>
            <a:buChar char="••"/>
          </a:pPr>
          <a:r>
            <a:rPr lang="en-US" sz="1400" b="0" kern="1200" dirty="0" smtClean="0"/>
            <a:t>Guardian Holdings Ltd</a:t>
          </a:r>
          <a:endParaRPr lang="en-US" sz="1400" b="0" kern="1200" dirty="0"/>
        </a:p>
        <a:p>
          <a:pPr marL="114300" lvl="1" indent="-114300" algn="l" defTabSz="622300">
            <a:lnSpc>
              <a:spcPct val="90000"/>
            </a:lnSpc>
            <a:spcBef>
              <a:spcPct val="0"/>
            </a:spcBef>
            <a:spcAft>
              <a:spcPct val="15000"/>
            </a:spcAft>
            <a:buChar char="••"/>
          </a:pPr>
          <a:r>
            <a:rPr lang="en-US" sz="1400" b="0" kern="1200" dirty="0" smtClean="0"/>
            <a:t>Home Mortgage Bank 	</a:t>
          </a:r>
          <a:endParaRPr lang="en-US" sz="1400" b="0" kern="1200" dirty="0"/>
        </a:p>
        <a:p>
          <a:pPr marL="114300" lvl="1" indent="-114300" algn="l" defTabSz="622300">
            <a:lnSpc>
              <a:spcPct val="90000"/>
            </a:lnSpc>
            <a:spcBef>
              <a:spcPct val="0"/>
            </a:spcBef>
            <a:spcAft>
              <a:spcPct val="15000"/>
            </a:spcAft>
            <a:buChar char="••"/>
          </a:pPr>
          <a:r>
            <a:rPr lang="en-US" sz="1400" b="0" kern="1200" dirty="0" smtClean="0"/>
            <a:t>RBTT Bank Ltd</a:t>
          </a:r>
          <a:endParaRPr lang="en-US" sz="1400" b="0" kern="1200" dirty="0"/>
        </a:p>
        <a:p>
          <a:pPr marL="114300" lvl="1" indent="-114300" algn="l" defTabSz="622300">
            <a:lnSpc>
              <a:spcPct val="90000"/>
            </a:lnSpc>
            <a:spcBef>
              <a:spcPct val="0"/>
            </a:spcBef>
            <a:spcAft>
              <a:spcPct val="15000"/>
            </a:spcAft>
            <a:buChar char="••"/>
          </a:pPr>
          <a:r>
            <a:rPr lang="en-US" sz="1400" b="0" kern="1200" dirty="0" err="1" smtClean="0"/>
            <a:t>Intercommercial</a:t>
          </a:r>
          <a:r>
            <a:rPr lang="en-US" sz="1400" b="0" kern="1200" dirty="0" smtClean="0"/>
            <a:t> Bank Limited</a:t>
          </a:r>
          <a:endParaRPr lang="en-US" sz="1400" b="0" kern="1200" dirty="0"/>
        </a:p>
        <a:p>
          <a:pPr marL="114300" lvl="1" indent="-114300" algn="l" defTabSz="622300">
            <a:lnSpc>
              <a:spcPct val="90000"/>
            </a:lnSpc>
            <a:spcBef>
              <a:spcPct val="0"/>
            </a:spcBef>
            <a:spcAft>
              <a:spcPct val="15000"/>
            </a:spcAft>
            <a:buChar char="••"/>
          </a:pPr>
          <a:r>
            <a:rPr lang="en-US" sz="1400" b="0" kern="1200" smtClean="0"/>
            <a:t>Sagicor</a:t>
          </a:r>
          <a:endParaRPr lang="en-US" sz="1400" b="0" kern="1200" dirty="0"/>
        </a:p>
        <a:p>
          <a:pPr marL="114300" lvl="1" indent="-114300" algn="l" defTabSz="622300">
            <a:lnSpc>
              <a:spcPct val="90000"/>
            </a:lnSpc>
            <a:spcBef>
              <a:spcPct val="0"/>
            </a:spcBef>
            <a:spcAft>
              <a:spcPct val="15000"/>
            </a:spcAft>
            <a:buChar char="••"/>
          </a:pPr>
          <a:r>
            <a:rPr lang="en-US" sz="1400" b="0" kern="1200" smtClean="0"/>
            <a:t>National Ins. Board of T &amp;</a:t>
          </a:r>
          <a:endParaRPr lang="en-US" sz="1400" b="0" kern="1200" dirty="0"/>
        </a:p>
        <a:p>
          <a:pPr marL="114300" lvl="1" indent="-114300" algn="l" defTabSz="622300">
            <a:lnSpc>
              <a:spcPct val="90000"/>
            </a:lnSpc>
            <a:spcBef>
              <a:spcPct val="0"/>
            </a:spcBef>
            <a:spcAft>
              <a:spcPct val="15000"/>
            </a:spcAft>
            <a:buChar char="••"/>
          </a:pPr>
          <a:r>
            <a:rPr lang="en-US" sz="1400" b="0" kern="1200" smtClean="0"/>
            <a:t>Scotiabank T &amp; T Ltd</a:t>
          </a:r>
          <a:endParaRPr lang="en-US" sz="1400" b="0" kern="1200" dirty="0"/>
        </a:p>
      </dsp:txBody>
      <dsp:txXfrm>
        <a:off x="3065" y="427390"/>
        <a:ext cx="1843273" cy="3612420"/>
      </dsp:txXfrm>
    </dsp:sp>
    <dsp:sp modelId="{7CDFD5C3-4FA4-EC47-8126-0892DF9FC1F5}">
      <dsp:nvSpPr>
        <dsp:cNvPr id="0" name=""/>
        <dsp:cNvSpPr/>
      </dsp:nvSpPr>
      <dsp:spPr>
        <a:xfrm>
          <a:off x="2104397" y="24189"/>
          <a:ext cx="1843273" cy="40320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Others</a:t>
          </a:r>
          <a:endParaRPr lang="en-US" sz="1400" kern="1200" dirty="0"/>
        </a:p>
      </dsp:txBody>
      <dsp:txXfrm>
        <a:off x="2104397" y="24189"/>
        <a:ext cx="1843273" cy="403200"/>
      </dsp:txXfrm>
    </dsp:sp>
    <dsp:sp modelId="{F958ABC5-BCE8-5A43-B257-0DAC308C2A2C}">
      <dsp:nvSpPr>
        <dsp:cNvPr id="0" name=""/>
        <dsp:cNvSpPr/>
      </dsp:nvSpPr>
      <dsp:spPr>
        <a:xfrm>
          <a:off x="2104397" y="427390"/>
          <a:ext cx="1843273" cy="36124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smtClean="0"/>
            <a:t>Ansa</a:t>
          </a:r>
          <a:r>
            <a:rPr lang="en-US" sz="1400" kern="1200" dirty="0" smtClean="0"/>
            <a:t> </a:t>
          </a:r>
          <a:r>
            <a:rPr lang="en-US" sz="1400" kern="1200" dirty="0" err="1" smtClean="0"/>
            <a:t>Mcal</a:t>
          </a:r>
          <a:r>
            <a:rPr lang="en-US" sz="1400" kern="1200" dirty="0" smtClean="0"/>
            <a:t> Ltd.</a:t>
          </a:r>
          <a:endParaRPr lang="en-US" sz="1400" kern="1200" dirty="0"/>
        </a:p>
        <a:p>
          <a:pPr marL="114300" lvl="1" indent="-114300" algn="l" defTabSz="622300">
            <a:lnSpc>
              <a:spcPct val="90000"/>
            </a:lnSpc>
            <a:spcBef>
              <a:spcPct val="0"/>
            </a:spcBef>
            <a:spcAft>
              <a:spcPct val="15000"/>
            </a:spcAft>
            <a:buChar char="••"/>
          </a:pPr>
          <a:r>
            <a:rPr lang="en-US" sz="1400" kern="1200" dirty="0" smtClean="0"/>
            <a:t>BP T&amp;T LLC</a:t>
          </a:r>
          <a:endParaRPr lang="en-US" sz="1400" kern="1200" dirty="0"/>
        </a:p>
        <a:p>
          <a:pPr marL="114300" lvl="1" indent="-114300" algn="l" defTabSz="622300">
            <a:lnSpc>
              <a:spcPct val="90000"/>
            </a:lnSpc>
            <a:spcBef>
              <a:spcPct val="0"/>
            </a:spcBef>
            <a:spcAft>
              <a:spcPct val="15000"/>
            </a:spcAft>
            <a:buChar char="••"/>
          </a:pPr>
          <a:r>
            <a:rPr lang="en-US" sz="1400" kern="1200" dirty="0" smtClean="0"/>
            <a:t>British High Commission</a:t>
          </a:r>
          <a:endParaRPr lang="en-US" sz="1400" kern="1200" dirty="0"/>
        </a:p>
        <a:p>
          <a:pPr marL="114300" lvl="1" indent="-114300" algn="l" defTabSz="622300">
            <a:lnSpc>
              <a:spcPct val="90000"/>
            </a:lnSpc>
            <a:spcBef>
              <a:spcPct val="0"/>
            </a:spcBef>
            <a:spcAft>
              <a:spcPct val="15000"/>
            </a:spcAft>
            <a:buChar char="••"/>
          </a:pPr>
          <a:r>
            <a:rPr lang="en-US" sz="1400" kern="1200" dirty="0" smtClean="0"/>
            <a:t>Carlton Savannah</a:t>
          </a:r>
          <a:endParaRPr lang="en-US" sz="1400" kern="1200" dirty="0"/>
        </a:p>
        <a:p>
          <a:pPr marL="114300" lvl="1" indent="-114300" algn="l" defTabSz="622300">
            <a:lnSpc>
              <a:spcPct val="90000"/>
            </a:lnSpc>
            <a:spcBef>
              <a:spcPct val="0"/>
            </a:spcBef>
            <a:spcAft>
              <a:spcPct val="15000"/>
            </a:spcAft>
            <a:buChar char="••"/>
          </a:pPr>
          <a:r>
            <a:rPr lang="en-US" sz="1400" kern="1200" dirty="0" smtClean="0"/>
            <a:t>Mount Irvine Bay Hotel</a:t>
          </a:r>
          <a:endParaRPr lang="en-US" sz="1400" kern="1200" dirty="0"/>
        </a:p>
        <a:p>
          <a:pPr marL="114300" lvl="1" indent="-114300" algn="l" defTabSz="622300">
            <a:lnSpc>
              <a:spcPct val="90000"/>
            </a:lnSpc>
            <a:spcBef>
              <a:spcPct val="0"/>
            </a:spcBef>
            <a:spcAft>
              <a:spcPct val="15000"/>
            </a:spcAft>
            <a:buChar char="••"/>
          </a:pPr>
          <a:r>
            <a:rPr lang="en-US" sz="1400" kern="1200" dirty="0" smtClean="0"/>
            <a:t>Oilfield Workers Trade Union</a:t>
          </a:r>
          <a:endParaRPr lang="en-US" sz="1400" kern="1200" dirty="0"/>
        </a:p>
        <a:p>
          <a:pPr marL="114300" lvl="1" indent="-114300" algn="l" defTabSz="622300">
            <a:lnSpc>
              <a:spcPct val="90000"/>
            </a:lnSpc>
            <a:spcBef>
              <a:spcPct val="0"/>
            </a:spcBef>
            <a:spcAft>
              <a:spcPct val="15000"/>
            </a:spcAft>
            <a:buChar char="••"/>
          </a:pPr>
          <a:r>
            <a:rPr lang="en-US" sz="1400" kern="1200" dirty="0" smtClean="0"/>
            <a:t>Home Construction Limited</a:t>
          </a:r>
          <a:endParaRPr lang="en-US" sz="1400" kern="1200" dirty="0"/>
        </a:p>
      </dsp:txBody>
      <dsp:txXfrm>
        <a:off x="2104397" y="427390"/>
        <a:ext cx="1843273" cy="3612420"/>
      </dsp:txXfrm>
    </dsp:sp>
    <dsp:sp modelId="{D3B4863C-6FCC-A64F-A7E2-AEFD4A43BC22}">
      <dsp:nvSpPr>
        <dsp:cNvPr id="0" name=""/>
        <dsp:cNvSpPr/>
      </dsp:nvSpPr>
      <dsp:spPr>
        <a:xfrm>
          <a:off x="4205729" y="24189"/>
          <a:ext cx="1843273" cy="40320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Manufacturing</a:t>
          </a:r>
          <a:endParaRPr lang="en-US" sz="1400" kern="1200" dirty="0"/>
        </a:p>
      </dsp:txBody>
      <dsp:txXfrm>
        <a:off x="4205729" y="24189"/>
        <a:ext cx="1843273" cy="403200"/>
      </dsp:txXfrm>
    </dsp:sp>
    <dsp:sp modelId="{01C44E89-1444-0B47-872D-1745AE4F3A4F}">
      <dsp:nvSpPr>
        <dsp:cNvPr id="0" name=""/>
        <dsp:cNvSpPr/>
      </dsp:nvSpPr>
      <dsp:spPr>
        <a:xfrm>
          <a:off x="4205729" y="427390"/>
          <a:ext cx="1843273" cy="36124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ABEL</a:t>
          </a:r>
          <a:endParaRPr lang="en-US" sz="1400" kern="1200" dirty="0"/>
        </a:p>
        <a:p>
          <a:pPr marL="114300" lvl="1" indent="-114300" algn="l" defTabSz="622300">
            <a:lnSpc>
              <a:spcPct val="90000"/>
            </a:lnSpc>
            <a:spcBef>
              <a:spcPct val="0"/>
            </a:spcBef>
            <a:spcAft>
              <a:spcPct val="15000"/>
            </a:spcAft>
            <a:buChar char="••"/>
          </a:pPr>
          <a:r>
            <a:rPr lang="en-US" sz="1400" kern="1200" dirty="0" err="1" smtClean="0"/>
            <a:t>Carib</a:t>
          </a:r>
          <a:r>
            <a:rPr lang="en-US" sz="1400" kern="1200" dirty="0" smtClean="0"/>
            <a:t> Brewery</a:t>
          </a:r>
          <a:endParaRPr lang="en-US" sz="1400" kern="1200" dirty="0"/>
        </a:p>
        <a:p>
          <a:pPr marL="114300" lvl="1" indent="-114300" algn="l" defTabSz="622300">
            <a:lnSpc>
              <a:spcPct val="90000"/>
            </a:lnSpc>
            <a:spcBef>
              <a:spcPct val="0"/>
            </a:spcBef>
            <a:spcAft>
              <a:spcPct val="15000"/>
            </a:spcAft>
            <a:buChar char="••"/>
          </a:pPr>
          <a:r>
            <a:rPr lang="en-US" sz="1400" kern="1200" dirty="0" smtClean="0"/>
            <a:t>Caribbean Steel Mills </a:t>
          </a:r>
          <a:r>
            <a:rPr lang="en-US" sz="1400" kern="1200" dirty="0" err="1" smtClean="0"/>
            <a:t>Lts</a:t>
          </a:r>
          <a:r>
            <a:rPr lang="en-US" sz="1400" kern="1200" dirty="0" smtClean="0"/>
            <a:t>.</a:t>
          </a:r>
          <a:endParaRPr lang="en-US" sz="1400" kern="1200" dirty="0"/>
        </a:p>
        <a:p>
          <a:pPr marL="114300" lvl="1" indent="-114300" algn="l" defTabSz="622300">
            <a:lnSpc>
              <a:spcPct val="90000"/>
            </a:lnSpc>
            <a:spcBef>
              <a:spcPct val="0"/>
            </a:spcBef>
            <a:spcAft>
              <a:spcPct val="15000"/>
            </a:spcAft>
            <a:buChar char="••"/>
          </a:pPr>
          <a:r>
            <a:rPr lang="en-US" sz="1400" kern="1200" dirty="0" err="1" smtClean="0"/>
            <a:t>Flavorite</a:t>
          </a:r>
          <a:r>
            <a:rPr lang="en-US" sz="1400" kern="1200" dirty="0" smtClean="0"/>
            <a:t> Foods Ltd.</a:t>
          </a:r>
          <a:endParaRPr lang="en-US" sz="1400" kern="1200" dirty="0"/>
        </a:p>
        <a:p>
          <a:pPr marL="114300" lvl="1" indent="-114300" algn="l" defTabSz="622300">
            <a:lnSpc>
              <a:spcPct val="90000"/>
            </a:lnSpc>
            <a:spcBef>
              <a:spcPct val="0"/>
            </a:spcBef>
            <a:spcAft>
              <a:spcPct val="15000"/>
            </a:spcAft>
            <a:buChar char="••"/>
          </a:pPr>
          <a:r>
            <a:rPr lang="en-US" sz="1400" kern="1200" dirty="0" smtClean="0"/>
            <a:t>Consolidated Appliances Ltd.</a:t>
          </a:r>
          <a:endParaRPr lang="en-US" sz="1400" kern="1200" dirty="0"/>
        </a:p>
        <a:p>
          <a:pPr marL="114300" lvl="1" indent="-114300" algn="l" defTabSz="622300">
            <a:lnSpc>
              <a:spcPct val="90000"/>
            </a:lnSpc>
            <a:spcBef>
              <a:spcPct val="0"/>
            </a:spcBef>
            <a:spcAft>
              <a:spcPct val="15000"/>
            </a:spcAft>
            <a:buChar char="••"/>
          </a:pPr>
          <a:r>
            <a:rPr lang="en-US" sz="1400" kern="1200" dirty="0" smtClean="0"/>
            <a:t>Trinidad &amp; Tobago Manufacturer’s Association</a:t>
          </a:r>
          <a:endParaRPr lang="en-US" sz="1400" kern="1200" dirty="0"/>
        </a:p>
        <a:p>
          <a:pPr marL="114300" lvl="1" indent="-114300" algn="l" defTabSz="622300">
            <a:lnSpc>
              <a:spcPct val="90000"/>
            </a:lnSpc>
            <a:spcBef>
              <a:spcPct val="0"/>
            </a:spcBef>
            <a:spcAft>
              <a:spcPct val="15000"/>
            </a:spcAft>
            <a:buChar char="••"/>
          </a:pPr>
          <a:r>
            <a:rPr lang="en-US" sz="1400" kern="1200" dirty="0" smtClean="0"/>
            <a:t>TRINRICO</a:t>
          </a:r>
          <a:endParaRPr lang="en-US" sz="1400" kern="1200" dirty="0"/>
        </a:p>
        <a:p>
          <a:pPr marL="114300" lvl="1" indent="-114300" algn="l" defTabSz="622300">
            <a:lnSpc>
              <a:spcPct val="90000"/>
            </a:lnSpc>
            <a:spcBef>
              <a:spcPct val="0"/>
            </a:spcBef>
            <a:spcAft>
              <a:spcPct val="15000"/>
            </a:spcAft>
            <a:buChar char="••"/>
          </a:pPr>
          <a:r>
            <a:rPr lang="en-US" sz="1400" kern="1200" dirty="0" err="1" smtClean="0"/>
            <a:t>Carib</a:t>
          </a:r>
          <a:r>
            <a:rPr lang="en-US" sz="1400" kern="1200" dirty="0" smtClean="0"/>
            <a:t> Glassworks Ltd.</a:t>
          </a:r>
          <a:endParaRPr lang="en-US" sz="1400" kern="1200" dirty="0"/>
        </a:p>
        <a:p>
          <a:pPr marL="114300" lvl="1" indent="-114300" algn="l" defTabSz="622300">
            <a:lnSpc>
              <a:spcPct val="90000"/>
            </a:lnSpc>
            <a:spcBef>
              <a:spcPct val="0"/>
            </a:spcBef>
            <a:spcAft>
              <a:spcPct val="15000"/>
            </a:spcAft>
            <a:buChar char="••"/>
          </a:pPr>
          <a:r>
            <a:rPr lang="en-US" sz="1400" kern="1200" dirty="0" smtClean="0"/>
            <a:t>Pres-T-Con Ltd.</a:t>
          </a:r>
          <a:endParaRPr lang="en-US" sz="1400" kern="1200" dirty="0"/>
        </a:p>
        <a:p>
          <a:pPr marL="114300" lvl="1" indent="-114300" algn="l" defTabSz="622300">
            <a:lnSpc>
              <a:spcPct val="90000"/>
            </a:lnSpc>
            <a:spcBef>
              <a:spcPct val="0"/>
            </a:spcBef>
            <a:spcAft>
              <a:spcPct val="15000"/>
            </a:spcAft>
            <a:buChar char="••"/>
          </a:pPr>
          <a:r>
            <a:rPr lang="en-US" sz="1400" kern="1200" dirty="0" err="1" smtClean="0"/>
            <a:t>Bestcrete</a:t>
          </a:r>
          <a:endParaRPr lang="en-US" sz="1400" kern="1200" dirty="0"/>
        </a:p>
      </dsp:txBody>
      <dsp:txXfrm>
        <a:off x="4205729" y="427390"/>
        <a:ext cx="1843273" cy="3612420"/>
      </dsp:txXfrm>
    </dsp:sp>
    <dsp:sp modelId="{8701FE10-0FCD-614D-B191-EA991AB7D1CA}">
      <dsp:nvSpPr>
        <dsp:cNvPr id="0" name=""/>
        <dsp:cNvSpPr/>
      </dsp:nvSpPr>
      <dsp:spPr>
        <a:xfrm>
          <a:off x="6307060" y="24189"/>
          <a:ext cx="1843273" cy="40320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Shopping </a:t>
          </a:r>
          <a:r>
            <a:rPr lang="en-US" sz="1400" kern="1200" dirty="0" err="1" smtClean="0"/>
            <a:t>Centres</a:t>
          </a:r>
          <a:endParaRPr lang="en-US" sz="1400" kern="1200" dirty="0"/>
        </a:p>
      </dsp:txBody>
      <dsp:txXfrm>
        <a:off x="6307060" y="24189"/>
        <a:ext cx="1843273" cy="403200"/>
      </dsp:txXfrm>
    </dsp:sp>
    <dsp:sp modelId="{D52FD5A0-9462-6541-8B2B-AFD81D342550}">
      <dsp:nvSpPr>
        <dsp:cNvPr id="0" name=""/>
        <dsp:cNvSpPr/>
      </dsp:nvSpPr>
      <dsp:spPr>
        <a:xfrm>
          <a:off x="6307060" y="427390"/>
          <a:ext cx="1843273" cy="361242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Carlton Centre </a:t>
          </a:r>
          <a:endParaRPr lang="en-US" sz="1400" kern="1200" dirty="0"/>
        </a:p>
        <a:p>
          <a:pPr marL="114300" lvl="1" indent="-114300" algn="l" defTabSz="622300">
            <a:lnSpc>
              <a:spcPct val="90000"/>
            </a:lnSpc>
            <a:spcBef>
              <a:spcPct val="0"/>
            </a:spcBef>
            <a:spcAft>
              <a:spcPct val="15000"/>
            </a:spcAft>
            <a:buChar char="••"/>
          </a:pPr>
          <a:r>
            <a:rPr lang="en-US" sz="1400" kern="1200" dirty="0" smtClean="0"/>
            <a:t>Cross Crossing</a:t>
          </a:r>
          <a:endParaRPr lang="en-US" sz="1400" kern="1200" dirty="0"/>
        </a:p>
        <a:p>
          <a:pPr marL="114300" lvl="1" indent="-114300" algn="l" defTabSz="622300">
            <a:lnSpc>
              <a:spcPct val="90000"/>
            </a:lnSpc>
            <a:spcBef>
              <a:spcPct val="0"/>
            </a:spcBef>
            <a:spcAft>
              <a:spcPct val="15000"/>
            </a:spcAft>
            <a:buChar char="••"/>
          </a:pPr>
          <a:r>
            <a:rPr lang="en-US" sz="1400" kern="1200" dirty="0" smtClean="0"/>
            <a:t>Gulf View</a:t>
          </a:r>
          <a:endParaRPr lang="en-US" sz="1400" kern="1200" dirty="0"/>
        </a:p>
        <a:p>
          <a:pPr marL="114300" lvl="1" indent="-114300" algn="l" defTabSz="622300">
            <a:lnSpc>
              <a:spcPct val="90000"/>
            </a:lnSpc>
            <a:spcBef>
              <a:spcPct val="0"/>
            </a:spcBef>
            <a:spcAft>
              <a:spcPct val="15000"/>
            </a:spcAft>
            <a:buChar char="••"/>
          </a:pPr>
          <a:r>
            <a:rPr lang="en-US" sz="1400" kern="1200" dirty="0" smtClean="0"/>
            <a:t>Mid-Centre</a:t>
          </a:r>
          <a:endParaRPr lang="en-US" sz="1400" kern="1200" dirty="0"/>
        </a:p>
        <a:p>
          <a:pPr marL="114300" lvl="1" indent="-114300" algn="l" defTabSz="622300">
            <a:lnSpc>
              <a:spcPct val="90000"/>
            </a:lnSpc>
            <a:spcBef>
              <a:spcPct val="0"/>
            </a:spcBef>
            <a:spcAft>
              <a:spcPct val="15000"/>
            </a:spcAft>
            <a:buChar char="••"/>
          </a:pPr>
          <a:r>
            <a:rPr lang="en-US" sz="1400" kern="1200" dirty="0" err="1" smtClean="0"/>
            <a:t>Westmall</a:t>
          </a:r>
          <a:endParaRPr lang="en-US" sz="1400" kern="1200" dirty="0"/>
        </a:p>
      </dsp:txBody>
      <dsp:txXfrm>
        <a:off x="6307060" y="427390"/>
        <a:ext cx="1843273" cy="36124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p>
        </p:txBody>
      </p:sp>
      <p:sp>
        <p:nvSpPr>
          <p:cNvPr id="849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49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849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9230D93-52BA-4276-B9F9-929DFF953CBD}" type="slidenum">
              <a:rPr lang="en-US"/>
              <a:pPr>
                <a:defRPr/>
              </a:pPr>
              <a:t>‹#›</a:t>
            </a:fld>
            <a:endParaRPr lang="en-US"/>
          </a:p>
        </p:txBody>
      </p:sp>
    </p:spTree>
    <p:extLst>
      <p:ext uri="{BB962C8B-B14F-4D97-AF65-F5344CB8AC3E}">
        <p14:creationId xmlns:p14="http://schemas.microsoft.com/office/powerpoint/2010/main" val="2461795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p>
        </p:txBody>
      </p:sp>
      <p:sp>
        <p:nvSpPr>
          <p:cNvPr id="768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83D912-544C-415C-B88F-E17C4C0B1FA9}" type="slidenum">
              <a:rPr lang="en-US"/>
              <a:pPr>
                <a:defRPr/>
              </a:pPr>
              <a:t>‹#›</a:t>
            </a:fld>
            <a:endParaRPr lang="en-US"/>
          </a:p>
        </p:txBody>
      </p:sp>
    </p:spTree>
    <p:extLst>
      <p:ext uri="{BB962C8B-B14F-4D97-AF65-F5344CB8AC3E}">
        <p14:creationId xmlns:p14="http://schemas.microsoft.com/office/powerpoint/2010/main" val="3795678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28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5428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1659280D-6426-4DEF-B4C9-865818D2FE23}" type="slidenum">
              <a:rPr lang="en-US"/>
              <a:pPr>
                <a:defRPr/>
              </a:pPr>
              <a:t>‹#›</a:t>
            </a:fld>
            <a:endParaRPr lang="en-US"/>
          </a:p>
        </p:txBody>
      </p:sp>
    </p:spTree>
    <p:extLst>
      <p:ext uri="{BB962C8B-B14F-4D97-AF65-F5344CB8AC3E}">
        <p14:creationId xmlns:p14="http://schemas.microsoft.com/office/powerpoint/2010/main" val="200372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2E630C3-BEFF-4DC4-8731-FF4EDA8D8211}" type="slidenum">
              <a:rPr lang="en-US"/>
              <a:pPr>
                <a:defRPr/>
              </a:pPr>
              <a:t>‹#›</a:t>
            </a:fld>
            <a:endParaRPr lang="en-US"/>
          </a:p>
        </p:txBody>
      </p:sp>
    </p:spTree>
    <p:extLst>
      <p:ext uri="{BB962C8B-B14F-4D97-AF65-F5344CB8AC3E}">
        <p14:creationId xmlns:p14="http://schemas.microsoft.com/office/powerpoint/2010/main" val="1933422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0E71606-2234-4BB6-8E4B-6167C13CDF50}" type="slidenum">
              <a:rPr lang="en-US"/>
              <a:pPr>
                <a:defRPr/>
              </a:pPr>
              <a:t>‹#›</a:t>
            </a:fld>
            <a:endParaRPr lang="en-US"/>
          </a:p>
        </p:txBody>
      </p:sp>
    </p:spTree>
    <p:extLst>
      <p:ext uri="{BB962C8B-B14F-4D97-AF65-F5344CB8AC3E}">
        <p14:creationId xmlns:p14="http://schemas.microsoft.com/office/powerpoint/2010/main" val="3476084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1A29A41-558A-40CB-9040-C2FE9EC21158}" type="slidenum">
              <a:rPr lang="en-US"/>
              <a:pPr>
                <a:defRPr/>
              </a:pPr>
              <a:t>‹#›</a:t>
            </a:fld>
            <a:endParaRPr lang="en-US"/>
          </a:p>
        </p:txBody>
      </p:sp>
    </p:spTree>
    <p:extLst>
      <p:ext uri="{BB962C8B-B14F-4D97-AF65-F5344CB8AC3E}">
        <p14:creationId xmlns:p14="http://schemas.microsoft.com/office/powerpoint/2010/main" val="267664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9B2BA3-F049-4CC3-B376-9BEEE0644940}" type="slidenum">
              <a:rPr lang="en-US"/>
              <a:pPr>
                <a:defRPr/>
              </a:pPr>
              <a:t>‹#›</a:t>
            </a:fld>
            <a:endParaRPr lang="en-US"/>
          </a:p>
        </p:txBody>
      </p:sp>
    </p:spTree>
    <p:extLst>
      <p:ext uri="{BB962C8B-B14F-4D97-AF65-F5344CB8AC3E}">
        <p14:creationId xmlns:p14="http://schemas.microsoft.com/office/powerpoint/2010/main" val="315453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2E396A9-A1E7-4D5C-9016-5F0A920C647D}" type="slidenum">
              <a:rPr lang="en-US"/>
              <a:pPr>
                <a:defRPr/>
              </a:pPr>
              <a:t>‹#›</a:t>
            </a:fld>
            <a:endParaRPr lang="en-US"/>
          </a:p>
        </p:txBody>
      </p:sp>
    </p:spTree>
    <p:extLst>
      <p:ext uri="{BB962C8B-B14F-4D97-AF65-F5344CB8AC3E}">
        <p14:creationId xmlns:p14="http://schemas.microsoft.com/office/powerpoint/2010/main" val="252342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CE56837-5066-49E1-9B1E-634325387BD6}" type="slidenum">
              <a:rPr lang="en-US"/>
              <a:pPr>
                <a:defRPr/>
              </a:pPr>
              <a:t>‹#›</a:t>
            </a:fld>
            <a:endParaRPr lang="en-US"/>
          </a:p>
        </p:txBody>
      </p:sp>
    </p:spTree>
    <p:extLst>
      <p:ext uri="{BB962C8B-B14F-4D97-AF65-F5344CB8AC3E}">
        <p14:creationId xmlns:p14="http://schemas.microsoft.com/office/powerpoint/2010/main" val="416718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A80CF405-A467-4521-ADFB-B5EC692F07CF}" type="slidenum">
              <a:rPr lang="en-US"/>
              <a:pPr>
                <a:defRPr/>
              </a:pPr>
              <a:t>‹#›</a:t>
            </a:fld>
            <a:endParaRPr lang="en-US"/>
          </a:p>
        </p:txBody>
      </p:sp>
    </p:spTree>
    <p:extLst>
      <p:ext uri="{BB962C8B-B14F-4D97-AF65-F5344CB8AC3E}">
        <p14:creationId xmlns:p14="http://schemas.microsoft.com/office/powerpoint/2010/main" val="185814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D99C7FD1-3AD3-4BF6-B821-FE67F0CD51B0}" type="slidenum">
              <a:rPr lang="en-US"/>
              <a:pPr>
                <a:defRPr/>
              </a:pPr>
              <a:t>‹#›</a:t>
            </a:fld>
            <a:endParaRPr lang="en-US"/>
          </a:p>
        </p:txBody>
      </p:sp>
    </p:spTree>
    <p:extLst>
      <p:ext uri="{BB962C8B-B14F-4D97-AF65-F5344CB8AC3E}">
        <p14:creationId xmlns:p14="http://schemas.microsoft.com/office/powerpoint/2010/main" val="1876016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18C6E9A-119B-46FD-A851-2FF715E13108}" type="slidenum">
              <a:rPr lang="en-US"/>
              <a:pPr>
                <a:defRPr/>
              </a:pPr>
              <a:t>‹#›</a:t>
            </a:fld>
            <a:endParaRPr lang="en-US"/>
          </a:p>
        </p:txBody>
      </p:sp>
    </p:spTree>
    <p:extLst>
      <p:ext uri="{BB962C8B-B14F-4D97-AF65-F5344CB8AC3E}">
        <p14:creationId xmlns:p14="http://schemas.microsoft.com/office/powerpoint/2010/main" val="266281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0A1D7F2-E727-42DF-AF91-F52A7FBA8C41}" type="slidenum">
              <a:rPr lang="en-US"/>
              <a:pPr>
                <a:defRPr/>
              </a:pPr>
              <a:t>‹#›</a:t>
            </a:fld>
            <a:endParaRPr lang="en-US"/>
          </a:p>
        </p:txBody>
      </p:sp>
    </p:spTree>
    <p:extLst>
      <p:ext uri="{BB962C8B-B14F-4D97-AF65-F5344CB8AC3E}">
        <p14:creationId xmlns:p14="http://schemas.microsoft.com/office/powerpoint/2010/main" val="1212601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4D220BC-264F-4339-BA59-177D6137175C}" type="slidenum">
              <a:rPr lang="en-US"/>
              <a:pPr>
                <a:defRPr/>
              </a:pPr>
              <a:t>‹#›</a:t>
            </a:fld>
            <a:endParaRPr lang="en-US"/>
          </a:p>
        </p:txBody>
      </p:sp>
    </p:spTree>
    <p:extLst>
      <p:ext uri="{BB962C8B-B14F-4D97-AF65-F5344CB8AC3E}">
        <p14:creationId xmlns:p14="http://schemas.microsoft.com/office/powerpoint/2010/main" val="151792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9"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53260"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53261"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defRPr sz="2600" b="1">
                <a:solidFill>
                  <a:schemeClr val="bg1"/>
                </a:solidFill>
              </a:defRPr>
            </a:lvl1pPr>
          </a:lstStyle>
          <a:p>
            <a:pPr>
              <a:defRPr/>
            </a:pPr>
            <a:fld id="{58E0FA14-78CC-4FB7-8170-F200D027ED9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1"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Grp="1" noChangeArrowheads="1"/>
          </p:cNvSpPr>
          <p:nvPr>
            <p:ph type="title"/>
          </p:nvPr>
        </p:nvSpPr>
        <p:spPr>
          <a:xfrm>
            <a:off x="838200" y="914400"/>
            <a:ext cx="7924800" cy="1143000"/>
          </a:xfrm>
        </p:spPr>
        <p:txBody>
          <a:bodyPr/>
          <a:lstStyle/>
          <a:p>
            <a:pPr algn="ctr" eaLnBrk="1" hangingPunct="1"/>
            <a:r>
              <a:rPr lang="en-US" sz="3200" dirty="0" smtClean="0"/>
              <a:t>G.A. Farrell &amp; Associates Limited</a:t>
            </a:r>
            <a:br>
              <a:rPr lang="en-US" sz="3200" dirty="0" smtClean="0"/>
            </a:br>
            <a:r>
              <a:rPr lang="en-US" sz="3200" dirty="0" smtClean="0"/>
              <a:t/>
            </a:r>
            <a:br>
              <a:rPr lang="en-US" sz="3200" dirty="0" smtClean="0"/>
            </a:br>
            <a:r>
              <a:rPr lang="en-US" sz="2000" dirty="0" smtClean="0"/>
              <a:t>CHARTERED VALUATION AND QUANTITY SURVEYORS</a:t>
            </a:r>
            <a:endParaRPr lang="en-US" sz="3200" dirty="0" smtClean="0"/>
          </a:p>
        </p:txBody>
      </p:sp>
      <p:pic>
        <p:nvPicPr>
          <p:cNvPr id="307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a:xfrm>
            <a:off x="838200" y="2362200"/>
            <a:ext cx="8305800" cy="4495800"/>
          </a:xfrm>
        </p:spPr>
        <p:txBody>
          <a:bodyPr/>
          <a:lstStyle/>
          <a:p>
            <a:pPr eaLnBrk="1" hangingPunct="1">
              <a:lnSpc>
                <a:spcPct val="150000"/>
              </a:lnSpc>
              <a:defRPr/>
            </a:pPr>
            <a:endParaRPr lang="en-US" sz="2400" b="1" dirty="0" smtClean="0"/>
          </a:p>
          <a:p>
            <a:pPr eaLnBrk="1" hangingPunct="1">
              <a:lnSpc>
                <a:spcPct val="150000"/>
              </a:lnSpc>
              <a:defRPr/>
            </a:pPr>
            <a:r>
              <a:rPr lang="en-US" sz="2400" b="1" dirty="0" smtClean="0"/>
              <a:t>We constantly update our analysis of Market conditions on our Website - </a:t>
            </a:r>
            <a:r>
              <a:rPr lang="en-US" sz="2400" b="1" u="sng" dirty="0" smtClean="0"/>
              <a:t>http</a:t>
            </a:r>
            <a:r>
              <a:rPr lang="en-US" sz="2400" b="1" u="sng" dirty="0"/>
              <a:t>://</a:t>
            </a:r>
            <a:r>
              <a:rPr lang="en-US" sz="2400" b="1" u="sng" dirty="0" smtClean="0"/>
              <a:t>www.gafarrell.com</a:t>
            </a:r>
            <a:r>
              <a:rPr lang="en-US" sz="2400" b="1" dirty="0" smtClean="0"/>
              <a:t>:</a:t>
            </a:r>
          </a:p>
          <a:p>
            <a:pPr eaLnBrk="1" hangingPunct="1">
              <a:lnSpc>
                <a:spcPct val="150000"/>
              </a:lnSpc>
              <a:defRPr/>
            </a:pPr>
            <a:endParaRPr lang="en-US" sz="2400" b="1" dirty="0" smtClean="0"/>
          </a:p>
          <a:p>
            <a:pPr eaLnBrk="1" hangingPunct="1">
              <a:lnSpc>
                <a:spcPct val="150000"/>
              </a:lnSpc>
              <a:defRPr/>
            </a:pPr>
            <a:r>
              <a:rPr lang="en-US" sz="2400" b="1" dirty="0" smtClean="0"/>
              <a:t>We also offer our clients a free estimate of the closing costs on their loan</a:t>
            </a:r>
          </a:p>
          <a:p>
            <a:pPr eaLnBrk="1" hangingPunct="1">
              <a:lnSpc>
                <a:spcPct val="90000"/>
              </a:lnSpc>
              <a:buFontTx/>
              <a:buChar char="-"/>
              <a:defRPr/>
            </a:pPr>
            <a:endParaRPr lang="en-US" sz="2400" b="1" dirty="0" smtClean="0"/>
          </a:p>
          <a:p>
            <a:pPr eaLnBrk="1" hangingPunct="1">
              <a:lnSpc>
                <a:spcPct val="90000"/>
              </a:lnSpc>
              <a:buFontTx/>
              <a:buChar char="-"/>
              <a:defRPr/>
            </a:pPr>
            <a:endParaRPr lang="en-US" sz="2400" b="1" dirty="0" smtClean="0"/>
          </a:p>
          <a:p>
            <a:pPr eaLnBrk="1" hangingPunct="1">
              <a:lnSpc>
                <a:spcPct val="90000"/>
              </a:lnSpc>
              <a:buFontTx/>
              <a:buChar char="-"/>
              <a:defRPr/>
            </a:pPr>
            <a:endParaRPr lang="en-US" sz="2400" b="1" dirty="0" smtClean="0"/>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extLst>
      <p:ext uri="{BB962C8B-B14F-4D97-AF65-F5344CB8AC3E}">
        <p14:creationId xmlns:p14="http://schemas.microsoft.com/office/powerpoint/2010/main" val="879994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1" end="1"/>
                                            </p:txEl>
                                          </p:spTgt>
                                        </p:tgtEl>
                                        <p:attrNameLst>
                                          <p:attrName>style.visibility</p:attrName>
                                        </p:attrNameLst>
                                      </p:cBhvr>
                                      <p:to>
                                        <p:strVal val="visible"/>
                                      </p:to>
                                    </p:set>
                                    <p:animEffect transition="in" filter="fade">
                                      <p:cBhvr>
                                        <p:cTn id="7" dur="500"/>
                                        <p:tgtEl>
                                          <p:spTgt spid="3020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3" end="3"/>
                                            </p:txEl>
                                          </p:spTgt>
                                        </p:tgtEl>
                                        <p:attrNameLst>
                                          <p:attrName>style.visibility</p:attrName>
                                        </p:attrNameLst>
                                      </p:cBhvr>
                                      <p:to>
                                        <p:strVal val="visible"/>
                                      </p:to>
                                    </p:set>
                                    <p:animEffect transition="in" filter="fade">
                                      <p:cBhvr>
                                        <p:cTn id="12"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a:xfrm>
            <a:off x="838200" y="2362200"/>
            <a:ext cx="8305800" cy="4495800"/>
          </a:xfrm>
        </p:spPr>
        <p:txBody>
          <a:bodyPr/>
          <a:lstStyle/>
          <a:p>
            <a:pPr marL="0" indent="0" algn="ctr">
              <a:buNone/>
            </a:pPr>
            <a:r>
              <a:rPr lang="en-US" sz="2400" b="1" dirty="0" smtClean="0"/>
              <a:t>Our </a:t>
            </a:r>
            <a:r>
              <a:rPr lang="en-US" sz="2400" b="1" i="1" dirty="0"/>
              <a:t>MISSION </a:t>
            </a:r>
            <a:r>
              <a:rPr lang="en-US" sz="2400" b="1" i="1" dirty="0" smtClean="0"/>
              <a:t>STATEMENT states that  </a:t>
            </a:r>
            <a:endParaRPr lang="en-US" sz="2400" dirty="0"/>
          </a:p>
          <a:p>
            <a:endParaRPr lang="en-US" sz="2400" dirty="0" smtClean="0"/>
          </a:p>
          <a:p>
            <a:pPr marL="0" indent="0" algn="just">
              <a:lnSpc>
                <a:spcPct val="150000"/>
              </a:lnSpc>
              <a:buNone/>
            </a:pPr>
            <a:r>
              <a:rPr lang="en-US" sz="2400" b="1" i="1" dirty="0" smtClean="0"/>
              <a:t>G.A</a:t>
            </a:r>
            <a:r>
              <a:rPr lang="en-US" sz="2400" b="1" i="1" dirty="0"/>
              <a:t>. Farrell &amp; Associates Limited will be consistently client focused in the provision of objective, independent opinions on which our clients can rely in making their financial decisions. Our team is committed to the highest level of professional conduct and uncompromising integrity. </a:t>
            </a:r>
            <a:endParaRPr lang="en-US" sz="2400" b="1" i="1" dirty="0" smtClean="0"/>
          </a:p>
          <a:p>
            <a:pPr eaLnBrk="1" hangingPunct="1">
              <a:lnSpc>
                <a:spcPct val="90000"/>
              </a:lnSpc>
              <a:buFontTx/>
              <a:buChar char="-"/>
              <a:defRPr/>
            </a:pPr>
            <a:endParaRPr lang="en-US" sz="2400" b="1" dirty="0" smtClean="0"/>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extLst>
      <p:ext uri="{BB962C8B-B14F-4D97-AF65-F5344CB8AC3E}">
        <p14:creationId xmlns:p14="http://schemas.microsoft.com/office/powerpoint/2010/main" val="21190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5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2" end="2"/>
                                            </p:txEl>
                                          </p:spTgt>
                                        </p:tgtEl>
                                        <p:attrNameLst>
                                          <p:attrName>style.visibility</p:attrName>
                                        </p:attrNameLst>
                                      </p:cBhvr>
                                      <p:to>
                                        <p:strVal val="visible"/>
                                      </p:to>
                                    </p:set>
                                    <p:animEffect transition="in" filter="fade">
                                      <p:cBhvr>
                                        <p:cTn id="12" dur="500"/>
                                        <p:tgtEl>
                                          <p:spTgt spid="302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a:xfrm>
            <a:off x="838200" y="2362200"/>
            <a:ext cx="8305800" cy="4495800"/>
          </a:xfrm>
        </p:spPr>
        <p:txBody>
          <a:bodyPr/>
          <a:lstStyle/>
          <a:p>
            <a:pPr marL="0" indent="0" algn="ctr">
              <a:buNone/>
            </a:pPr>
            <a:endParaRPr lang="en-US" sz="3200" b="1" i="1" dirty="0" smtClean="0"/>
          </a:p>
          <a:p>
            <a:pPr marL="0" indent="0" algn="ctr">
              <a:buNone/>
            </a:pPr>
            <a:endParaRPr lang="en-US" sz="3200" b="1" i="1" dirty="0"/>
          </a:p>
          <a:p>
            <a:pPr marL="0" indent="0" algn="ctr">
              <a:buNone/>
            </a:pPr>
            <a:r>
              <a:rPr lang="en-US" sz="3200" b="1" i="1" dirty="0" smtClean="0"/>
              <a:t>THANK YOU VERY MUCH</a:t>
            </a:r>
          </a:p>
          <a:p>
            <a:pPr eaLnBrk="1" hangingPunct="1">
              <a:lnSpc>
                <a:spcPct val="90000"/>
              </a:lnSpc>
              <a:buFontTx/>
              <a:buChar char="-"/>
              <a:defRPr/>
            </a:pPr>
            <a:endParaRPr lang="en-US" sz="2400" b="1" dirty="0" smtClean="0"/>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extLst>
      <p:ext uri="{BB962C8B-B14F-4D97-AF65-F5344CB8AC3E}">
        <p14:creationId xmlns:p14="http://schemas.microsoft.com/office/powerpoint/2010/main" val="214149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2" end="2"/>
                                            </p:txEl>
                                          </p:spTgt>
                                        </p:tgtEl>
                                        <p:attrNameLst>
                                          <p:attrName>style.visibility</p:attrName>
                                        </p:attrNameLst>
                                      </p:cBhvr>
                                      <p:to>
                                        <p:strVal val="visible"/>
                                      </p:to>
                                    </p:set>
                                    <p:animEffect transition="in" filter="fade">
                                      <p:cBhvr>
                                        <p:cTn id="7" dur="500"/>
                                        <p:tgtEl>
                                          <p:spTgt spid="302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0035" name="Rectangle 3"/>
          <p:cNvSpPr>
            <a:spLocks noGrp="1" noChangeArrowheads="1"/>
          </p:cNvSpPr>
          <p:nvPr>
            <p:ph type="body" idx="1"/>
          </p:nvPr>
        </p:nvSpPr>
        <p:spPr>
          <a:xfrm>
            <a:off x="838200" y="2209800"/>
            <a:ext cx="8305800" cy="4724400"/>
          </a:xfrm>
        </p:spPr>
        <p:txBody>
          <a:bodyPr/>
          <a:lstStyle/>
          <a:p>
            <a:pPr eaLnBrk="1" hangingPunct="1">
              <a:lnSpc>
                <a:spcPct val="200000"/>
              </a:lnSpc>
              <a:buFont typeface="Wingdings" pitchFamily="2" charset="2"/>
              <a:buChar char="Ø"/>
            </a:pPr>
            <a:r>
              <a:rPr lang="en-US" sz="2400" b="1" dirty="0" smtClean="0"/>
              <a:t>Proud to be part of Professional Seminar put on by The ASSOCIATION OF REAL ESTATE AGENTS-AREA</a:t>
            </a:r>
          </a:p>
          <a:p>
            <a:pPr eaLnBrk="1" hangingPunct="1">
              <a:lnSpc>
                <a:spcPct val="200000"/>
              </a:lnSpc>
              <a:buFont typeface="Wingdings" pitchFamily="2" charset="2"/>
              <a:buChar char="Ø"/>
            </a:pPr>
            <a:r>
              <a:rPr lang="en-US" sz="2400" b="1" dirty="0" smtClean="0"/>
              <a:t>In this seminar are some of our clients who are leaders in –</a:t>
            </a:r>
          </a:p>
          <a:p>
            <a:pPr lvl="1" eaLnBrk="1" hangingPunct="1">
              <a:lnSpc>
                <a:spcPct val="200000"/>
              </a:lnSpc>
            </a:pPr>
            <a:r>
              <a:rPr lang="en-US" b="1" dirty="0"/>
              <a:t>The Real Estate Sales Industry </a:t>
            </a:r>
          </a:p>
          <a:p>
            <a:pPr lvl="1" eaLnBrk="1" hangingPunct="1">
              <a:lnSpc>
                <a:spcPct val="200000"/>
              </a:lnSpc>
            </a:pPr>
            <a:r>
              <a:rPr lang="en-US" b="1" dirty="0" smtClean="0"/>
              <a:t>The Banking Industry</a:t>
            </a:r>
          </a:p>
          <a:p>
            <a:pPr eaLnBrk="1" hangingPunct="1"/>
            <a:endParaRPr lang="en-US" b="1" dirty="0" smtClean="0"/>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5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fade">
                                      <p:cBhvr>
                                        <p:cTn id="12" dur="500"/>
                                        <p:tgtEl>
                                          <p:spTgt spid="30003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0035">
                                            <p:txEl>
                                              <p:pRg st="2" end="2"/>
                                            </p:txEl>
                                          </p:spTgt>
                                        </p:tgtEl>
                                        <p:attrNameLst>
                                          <p:attrName>style.visibility</p:attrName>
                                        </p:attrNameLst>
                                      </p:cBhvr>
                                      <p:to>
                                        <p:strVal val="visible"/>
                                      </p:to>
                                    </p:set>
                                    <p:animEffect transition="in" filter="fade">
                                      <p:cBhvr>
                                        <p:cTn id="15" dur="500"/>
                                        <p:tgtEl>
                                          <p:spTgt spid="30003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0035">
                                            <p:txEl>
                                              <p:pRg st="3" end="3"/>
                                            </p:txEl>
                                          </p:spTgt>
                                        </p:tgtEl>
                                        <p:attrNameLst>
                                          <p:attrName>style.visibility</p:attrName>
                                        </p:attrNameLst>
                                      </p:cBhvr>
                                      <p:to>
                                        <p:strVal val="visible"/>
                                      </p:to>
                                    </p:set>
                                    <p:animEffect transition="in" filter="fade">
                                      <p:cBhvr>
                                        <p:cTn id="20" dur="500"/>
                                        <p:tgtEl>
                                          <p:spTgt spid="300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0035" name="Rectangle 3"/>
          <p:cNvSpPr>
            <a:spLocks noGrp="1" noChangeArrowheads="1"/>
          </p:cNvSpPr>
          <p:nvPr>
            <p:ph type="body" idx="1"/>
          </p:nvPr>
        </p:nvSpPr>
        <p:spPr>
          <a:xfrm>
            <a:off x="855689" y="2133600"/>
            <a:ext cx="8305800" cy="4495800"/>
          </a:xfrm>
        </p:spPr>
        <p:txBody>
          <a:bodyPr/>
          <a:lstStyle/>
          <a:p>
            <a:pPr eaLnBrk="1" hangingPunct="1">
              <a:lnSpc>
                <a:spcPct val="200000"/>
              </a:lnSpc>
              <a:buFont typeface="Wingdings" pitchFamily="2" charset="2"/>
              <a:buChar char="Ø"/>
            </a:pPr>
            <a:r>
              <a:rPr lang="en-US" sz="2400" b="1" dirty="0" smtClean="0"/>
              <a:t>These leaders are at the forefront of their respective industries due to hard work and sound business practices.  </a:t>
            </a:r>
          </a:p>
          <a:p>
            <a:pPr eaLnBrk="1" hangingPunct="1">
              <a:lnSpc>
                <a:spcPct val="200000"/>
              </a:lnSpc>
              <a:buFont typeface="Wingdings" pitchFamily="2" charset="2"/>
              <a:buChar char="Ø"/>
            </a:pPr>
            <a:r>
              <a:rPr lang="en-US" sz="2400" b="1" dirty="0" smtClean="0"/>
              <a:t>In making business decisions, they rely, from time-to-time, on the professional advise of others who they trust implicitly.</a:t>
            </a:r>
          </a:p>
          <a:p>
            <a:pPr eaLnBrk="1" hangingPunct="1"/>
            <a:endParaRPr lang="en-US" b="1" dirty="0" smtClean="0"/>
          </a:p>
          <a:p>
            <a:pPr eaLnBrk="1" hangingPunct="1"/>
            <a:endParaRPr lang="en-US" sz="2400" dirty="0" smtClean="0"/>
          </a:p>
        </p:txBody>
      </p:sp>
    </p:spTree>
    <p:extLst>
      <p:ext uri="{BB962C8B-B14F-4D97-AF65-F5344CB8AC3E}">
        <p14:creationId xmlns:p14="http://schemas.microsoft.com/office/powerpoint/2010/main" val="1035835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20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fade">
                                      <p:cBhvr>
                                        <p:cTn id="12" dur="2000"/>
                                        <p:tgtEl>
                                          <p:spTgt spid="300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0035" name="Rectangle 3"/>
          <p:cNvSpPr>
            <a:spLocks noGrp="1" noChangeArrowheads="1"/>
          </p:cNvSpPr>
          <p:nvPr>
            <p:ph type="body" idx="1"/>
          </p:nvPr>
        </p:nvSpPr>
        <p:spPr>
          <a:xfrm>
            <a:off x="838200" y="2362200"/>
            <a:ext cx="8305800" cy="4495800"/>
          </a:xfrm>
        </p:spPr>
        <p:txBody>
          <a:bodyPr/>
          <a:lstStyle/>
          <a:p>
            <a:pPr marL="0" indent="0" eaLnBrk="1" hangingPunct="1">
              <a:lnSpc>
                <a:spcPct val="200000"/>
              </a:lnSpc>
              <a:buNone/>
            </a:pPr>
            <a:r>
              <a:rPr lang="en-US" sz="2400" b="1" dirty="0" smtClean="0"/>
              <a:t>Some of the professionals on whom they rely include  -  -  Attorneys</a:t>
            </a:r>
            <a:endParaRPr lang="en-US" sz="2400" b="1" dirty="0"/>
          </a:p>
          <a:p>
            <a:pPr eaLnBrk="1" hangingPunct="1">
              <a:lnSpc>
                <a:spcPct val="200000"/>
              </a:lnSpc>
              <a:buFontTx/>
              <a:buChar char="-"/>
            </a:pPr>
            <a:r>
              <a:rPr lang="en-US" sz="2400" b="1" dirty="0" smtClean="0"/>
              <a:t>Quantity Surveyors</a:t>
            </a:r>
            <a:endParaRPr lang="en-US" sz="2400" b="1" dirty="0"/>
          </a:p>
          <a:p>
            <a:pPr eaLnBrk="1" hangingPunct="1">
              <a:lnSpc>
                <a:spcPct val="200000"/>
              </a:lnSpc>
              <a:buFontTx/>
              <a:buChar char="-"/>
            </a:pPr>
            <a:r>
              <a:rPr lang="en-US" sz="2400" b="1" dirty="0" smtClean="0"/>
              <a:t>Valuers</a:t>
            </a:r>
            <a:endParaRPr lang="en-US" sz="2400" b="1" dirty="0"/>
          </a:p>
          <a:p>
            <a:pPr eaLnBrk="1" hangingPunct="1">
              <a:lnSpc>
                <a:spcPct val="200000"/>
              </a:lnSpc>
              <a:buFontTx/>
              <a:buChar char="-"/>
            </a:pPr>
            <a:endParaRPr lang="en-US" sz="2400" dirty="0" smtClean="0"/>
          </a:p>
          <a:p>
            <a:pPr eaLnBrk="1" hangingPunct="1">
              <a:lnSpc>
                <a:spcPct val="200000"/>
              </a:lnSpc>
              <a:buFontTx/>
              <a:buChar char="-"/>
            </a:pPr>
            <a:endParaRPr lang="en-US" sz="2400" dirty="0" smtClean="0"/>
          </a:p>
          <a:p>
            <a:pPr eaLnBrk="1" hangingPunct="1">
              <a:lnSpc>
                <a:spcPct val="200000"/>
              </a:lnSpc>
              <a:buFontTx/>
              <a:buChar char="-"/>
            </a:pPr>
            <a:endParaRPr lang="en-US" sz="2400" dirty="0" smtClean="0"/>
          </a:p>
          <a:p>
            <a:pPr eaLnBrk="1" hangingPunct="1">
              <a:lnSpc>
                <a:spcPct val="200000"/>
              </a:lnSpc>
              <a:buFontTx/>
              <a:buChar char="-"/>
            </a:pPr>
            <a:endParaRPr lang="en-US" sz="2400" dirty="0" smtClean="0"/>
          </a:p>
        </p:txBody>
      </p:sp>
    </p:spTree>
    <p:extLst>
      <p:ext uri="{BB962C8B-B14F-4D97-AF65-F5344CB8AC3E}">
        <p14:creationId xmlns:p14="http://schemas.microsoft.com/office/powerpoint/2010/main" val="12161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20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fade">
                                      <p:cBhvr>
                                        <p:cTn id="12" dur="2000"/>
                                        <p:tgtEl>
                                          <p:spTgt spid="300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0035">
                                            <p:txEl>
                                              <p:pRg st="2" end="2"/>
                                            </p:txEl>
                                          </p:spTgt>
                                        </p:tgtEl>
                                        <p:attrNameLst>
                                          <p:attrName>style.visibility</p:attrName>
                                        </p:attrNameLst>
                                      </p:cBhvr>
                                      <p:to>
                                        <p:strVal val="visible"/>
                                      </p:to>
                                    </p:set>
                                    <p:animEffect transition="in" filter="fade">
                                      <p:cBhvr>
                                        <p:cTn id="17" dur="2000"/>
                                        <p:tgtEl>
                                          <p:spTgt spid="300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0034"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0035" name="Rectangle 3"/>
          <p:cNvSpPr>
            <a:spLocks noGrp="1" noChangeArrowheads="1"/>
          </p:cNvSpPr>
          <p:nvPr>
            <p:ph type="body" idx="1"/>
          </p:nvPr>
        </p:nvSpPr>
        <p:spPr>
          <a:xfrm>
            <a:off x="838200" y="2362200"/>
            <a:ext cx="8305800" cy="4495800"/>
          </a:xfrm>
        </p:spPr>
        <p:txBody>
          <a:bodyPr/>
          <a:lstStyle/>
          <a:p>
            <a:pPr eaLnBrk="1" hangingPunct="1">
              <a:lnSpc>
                <a:spcPct val="200000"/>
              </a:lnSpc>
              <a:buFont typeface="Wingdings" pitchFamily="2" charset="2"/>
              <a:buChar char="Ø"/>
            </a:pPr>
            <a:r>
              <a:rPr lang="en-US" sz="2400" b="1" dirty="0" smtClean="0"/>
              <a:t>Professional Firm with over 35 years experience locally as well as in the UK &amp; USA.</a:t>
            </a:r>
          </a:p>
          <a:p>
            <a:pPr eaLnBrk="1" hangingPunct="1">
              <a:lnSpc>
                <a:spcPct val="200000"/>
              </a:lnSpc>
              <a:buFont typeface="Wingdings" pitchFamily="2" charset="2"/>
              <a:buChar char="Ø"/>
            </a:pPr>
            <a:r>
              <a:rPr lang="en-US" sz="2400" b="1" dirty="0" smtClean="0"/>
              <a:t>Professional and Qualified Valuers.</a:t>
            </a:r>
          </a:p>
          <a:p>
            <a:pPr eaLnBrk="1" hangingPunct="1">
              <a:lnSpc>
                <a:spcPct val="200000"/>
              </a:lnSpc>
              <a:buFont typeface="Wingdings" pitchFamily="2" charset="2"/>
              <a:buChar char="Ø"/>
            </a:pPr>
            <a:r>
              <a:rPr lang="en-US" sz="2400" b="1" dirty="0"/>
              <a:t>Quantity Surveyor Consultant.</a:t>
            </a:r>
          </a:p>
          <a:p>
            <a:pPr eaLnBrk="1" hangingPunct="1">
              <a:lnSpc>
                <a:spcPct val="200000"/>
              </a:lnSpc>
              <a:buFont typeface="Wingdings" pitchFamily="2" charset="2"/>
              <a:buChar char="Ø"/>
            </a:pPr>
            <a:r>
              <a:rPr lang="en-US" sz="2400" b="1" dirty="0" smtClean="0"/>
              <a:t>Quick turnaround time and competitive fees.</a:t>
            </a:r>
          </a:p>
          <a:p>
            <a:pPr eaLnBrk="1" hangingPunct="1"/>
            <a:endParaRPr lang="en-US" b="1" dirty="0" smtClean="0"/>
          </a:p>
          <a:p>
            <a:pPr eaLnBrk="1" hangingPunct="1"/>
            <a:endParaRPr lang="en-US" sz="2400" dirty="0" smtClean="0"/>
          </a:p>
        </p:txBody>
      </p:sp>
    </p:spTree>
    <p:extLst>
      <p:ext uri="{BB962C8B-B14F-4D97-AF65-F5344CB8AC3E}">
        <p14:creationId xmlns:p14="http://schemas.microsoft.com/office/powerpoint/2010/main" val="2765600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2000"/>
                                        <p:tgtEl>
                                          <p:spTgt spid="300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fade">
                                      <p:cBhvr>
                                        <p:cTn id="12" dur="2000"/>
                                        <p:tgtEl>
                                          <p:spTgt spid="300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0035">
                                            <p:txEl>
                                              <p:pRg st="2" end="2"/>
                                            </p:txEl>
                                          </p:spTgt>
                                        </p:tgtEl>
                                        <p:attrNameLst>
                                          <p:attrName>style.visibility</p:attrName>
                                        </p:attrNameLst>
                                      </p:cBhvr>
                                      <p:to>
                                        <p:strVal val="visible"/>
                                      </p:to>
                                    </p:set>
                                    <p:animEffect transition="in" filter="fade">
                                      <p:cBhvr>
                                        <p:cTn id="17" dur="2000"/>
                                        <p:tgtEl>
                                          <p:spTgt spid="300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0035">
                                            <p:txEl>
                                              <p:pRg st="3" end="3"/>
                                            </p:txEl>
                                          </p:spTgt>
                                        </p:tgtEl>
                                        <p:attrNameLst>
                                          <p:attrName>style.visibility</p:attrName>
                                        </p:attrNameLst>
                                      </p:cBhvr>
                                      <p:to>
                                        <p:strVal val="visible"/>
                                      </p:to>
                                    </p:set>
                                    <p:animEffect transition="in" filter="fade">
                                      <p:cBhvr>
                                        <p:cTn id="22" dur="2000"/>
                                        <p:tgtEl>
                                          <p:spTgt spid="300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p:txBody>
          <a:bodyPr/>
          <a:lstStyle/>
          <a:p>
            <a:pPr marL="0" indent="0" eaLnBrk="1" hangingPunct="1">
              <a:lnSpc>
                <a:spcPct val="90000"/>
              </a:lnSpc>
              <a:buFont typeface="Wingdings" pitchFamily="2" charset="2"/>
              <a:buNone/>
              <a:defRPr/>
            </a:pPr>
            <a:r>
              <a:rPr lang="en-US" sz="2400" b="1" dirty="0" smtClean="0"/>
              <a:t>Offices in – </a:t>
            </a:r>
          </a:p>
          <a:p>
            <a:pPr eaLnBrk="1" hangingPunct="1">
              <a:lnSpc>
                <a:spcPct val="90000"/>
              </a:lnSpc>
              <a:buFont typeface="Wingdings" pitchFamily="2" charset="2"/>
              <a:buChar char="Ø"/>
              <a:defRPr/>
            </a:pPr>
            <a:r>
              <a:rPr lang="en-US" sz="2400" b="1" dirty="0" smtClean="0"/>
              <a:t>Port of Spain</a:t>
            </a:r>
          </a:p>
          <a:p>
            <a:pPr eaLnBrk="1" hangingPunct="1">
              <a:lnSpc>
                <a:spcPct val="90000"/>
              </a:lnSpc>
              <a:buFont typeface="Wingdings" pitchFamily="2" charset="2"/>
              <a:buChar char="Ø"/>
              <a:defRPr/>
            </a:pPr>
            <a:r>
              <a:rPr lang="en-US" sz="2400" b="1" dirty="0" smtClean="0"/>
              <a:t>San Fernando </a:t>
            </a:r>
          </a:p>
          <a:p>
            <a:pPr eaLnBrk="1" hangingPunct="1">
              <a:lnSpc>
                <a:spcPct val="90000"/>
              </a:lnSpc>
              <a:buFont typeface="Wingdings" pitchFamily="2" charset="2"/>
              <a:buChar char="Ø"/>
              <a:defRPr/>
            </a:pPr>
            <a:r>
              <a:rPr lang="en-US" sz="2400" b="1" dirty="0" err="1" smtClean="0"/>
              <a:t>Chaguanas</a:t>
            </a:r>
            <a:endParaRPr lang="en-US" sz="2400" b="1" dirty="0" smtClean="0"/>
          </a:p>
          <a:p>
            <a:pPr eaLnBrk="1" hangingPunct="1">
              <a:lnSpc>
                <a:spcPct val="90000"/>
              </a:lnSpc>
              <a:buFont typeface="Wingdings" pitchFamily="2" charset="2"/>
              <a:buChar char="Ø"/>
              <a:defRPr/>
            </a:pPr>
            <a:r>
              <a:rPr lang="en-US" sz="2400" b="1" dirty="0" smtClean="0"/>
              <a:t>Tobago</a:t>
            </a:r>
          </a:p>
          <a:p>
            <a:pPr eaLnBrk="1" hangingPunct="1">
              <a:lnSpc>
                <a:spcPct val="90000"/>
              </a:lnSpc>
              <a:buFont typeface="Wingdings" pitchFamily="2" charset="2"/>
              <a:buChar char="Ø"/>
              <a:defRPr/>
            </a:pPr>
            <a:r>
              <a:rPr lang="en-US" sz="2400" b="1" dirty="0" smtClean="0"/>
              <a:t>Miami (Affiliate)</a:t>
            </a:r>
          </a:p>
          <a:p>
            <a:pPr lvl="1" eaLnBrk="1" hangingPunct="1">
              <a:lnSpc>
                <a:spcPct val="90000"/>
              </a:lnSpc>
              <a:buFont typeface="Wingdings" pitchFamily="2" charset="2"/>
              <a:buChar char="Ø"/>
              <a:defRPr/>
            </a:pPr>
            <a:endParaRPr lang="en-US" b="1" dirty="0" smtClean="0"/>
          </a:p>
          <a:p>
            <a:pPr marL="0" indent="0" eaLnBrk="1" hangingPunct="1">
              <a:lnSpc>
                <a:spcPct val="90000"/>
              </a:lnSpc>
              <a:buFont typeface="Wingdings" pitchFamily="2" charset="2"/>
              <a:buNone/>
              <a:defRPr/>
            </a:pPr>
            <a:r>
              <a:rPr lang="en-US" sz="2400" b="1" dirty="0" smtClean="0"/>
              <a:t>Access to major international appraisal firms – </a:t>
            </a:r>
          </a:p>
          <a:p>
            <a:pPr eaLnBrk="1" hangingPunct="1">
              <a:lnSpc>
                <a:spcPct val="90000"/>
              </a:lnSpc>
              <a:buFont typeface="Wingdings" pitchFamily="2" charset="2"/>
              <a:buChar char="Ø"/>
              <a:defRPr/>
            </a:pPr>
            <a:r>
              <a:rPr lang="en-US" sz="2400" b="1" dirty="0" smtClean="0"/>
              <a:t>Cushman &amp; Wakefield</a:t>
            </a:r>
          </a:p>
          <a:p>
            <a:pPr eaLnBrk="1" hangingPunct="1">
              <a:lnSpc>
                <a:spcPct val="90000"/>
              </a:lnSpc>
              <a:buFont typeface="Wingdings" pitchFamily="2" charset="2"/>
              <a:buChar char="Ø"/>
              <a:defRPr/>
            </a:pPr>
            <a:r>
              <a:rPr lang="en-US" sz="2400" b="1" dirty="0" smtClean="0"/>
              <a:t>HVS</a:t>
            </a:r>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500"/>
                                        <p:tgtEl>
                                          <p:spTgt spid="302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2" end="2"/>
                                            </p:txEl>
                                          </p:spTgt>
                                        </p:tgtEl>
                                        <p:attrNameLst>
                                          <p:attrName>style.visibility</p:attrName>
                                        </p:attrNameLst>
                                      </p:cBhvr>
                                      <p:to>
                                        <p:strVal val="visible"/>
                                      </p:to>
                                    </p:set>
                                    <p:animEffect transition="in" filter="fade">
                                      <p:cBhvr>
                                        <p:cTn id="12" dur="500"/>
                                        <p:tgtEl>
                                          <p:spTgt spid="3020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2083">
                                            <p:txEl>
                                              <p:pRg st="3" end="3"/>
                                            </p:txEl>
                                          </p:spTgt>
                                        </p:tgtEl>
                                        <p:attrNameLst>
                                          <p:attrName>style.visibility</p:attrName>
                                        </p:attrNameLst>
                                      </p:cBhvr>
                                      <p:to>
                                        <p:strVal val="visible"/>
                                      </p:to>
                                    </p:set>
                                    <p:animEffect transition="in" filter="fade">
                                      <p:cBhvr>
                                        <p:cTn id="17" dur="500"/>
                                        <p:tgtEl>
                                          <p:spTgt spid="3020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2083">
                                            <p:txEl>
                                              <p:pRg st="4" end="4"/>
                                            </p:txEl>
                                          </p:spTgt>
                                        </p:tgtEl>
                                        <p:attrNameLst>
                                          <p:attrName>style.visibility</p:attrName>
                                        </p:attrNameLst>
                                      </p:cBhvr>
                                      <p:to>
                                        <p:strVal val="visible"/>
                                      </p:to>
                                    </p:set>
                                    <p:animEffect transition="in" filter="fade">
                                      <p:cBhvr>
                                        <p:cTn id="22" dur="500"/>
                                        <p:tgtEl>
                                          <p:spTgt spid="3020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2083">
                                            <p:txEl>
                                              <p:pRg st="5" end="5"/>
                                            </p:txEl>
                                          </p:spTgt>
                                        </p:tgtEl>
                                        <p:attrNameLst>
                                          <p:attrName>style.visibility</p:attrName>
                                        </p:attrNameLst>
                                      </p:cBhvr>
                                      <p:to>
                                        <p:strVal val="visible"/>
                                      </p:to>
                                    </p:set>
                                    <p:animEffect transition="in" filter="fade">
                                      <p:cBhvr>
                                        <p:cTn id="27" dur="500"/>
                                        <p:tgtEl>
                                          <p:spTgt spid="3020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2083">
                                            <p:txEl>
                                              <p:pRg st="7" end="7"/>
                                            </p:txEl>
                                          </p:spTgt>
                                        </p:tgtEl>
                                        <p:attrNameLst>
                                          <p:attrName>style.visibility</p:attrName>
                                        </p:attrNameLst>
                                      </p:cBhvr>
                                      <p:to>
                                        <p:strVal val="visible"/>
                                      </p:to>
                                    </p:set>
                                    <p:animEffect transition="in" filter="fade">
                                      <p:cBhvr>
                                        <p:cTn id="32" dur="500"/>
                                        <p:tgtEl>
                                          <p:spTgt spid="30208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2083">
                                            <p:txEl>
                                              <p:pRg st="9" end="9"/>
                                            </p:txEl>
                                          </p:spTgt>
                                        </p:tgtEl>
                                        <p:attrNameLst>
                                          <p:attrName>style.visibility</p:attrName>
                                        </p:attrNameLst>
                                      </p:cBhvr>
                                      <p:to>
                                        <p:strVal val="visible"/>
                                      </p:to>
                                    </p:set>
                                    <p:animEffect transition="in" filter="fade">
                                      <p:cBhvr>
                                        <p:cTn id="37" dur="500"/>
                                        <p:tgtEl>
                                          <p:spTgt spid="3020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a:xfrm>
            <a:off x="838200" y="2667000"/>
            <a:ext cx="7693025" cy="3724275"/>
          </a:xfrm>
        </p:spPr>
        <p:txBody>
          <a:bodyPr/>
          <a:lstStyle/>
          <a:p>
            <a:pPr marL="0" indent="0" eaLnBrk="1" hangingPunct="1">
              <a:lnSpc>
                <a:spcPct val="150000"/>
              </a:lnSpc>
              <a:buFont typeface="Wingdings" pitchFamily="2" charset="2"/>
              <a:buNone/>
              <a:defRPr/>
            </a:pPr>
            <a:r>
              <a:rPr lang="en-US" sz="2400" b="1" dirty="0" smtClean="0"/>
              <a:t>Our Clients include the leading companies in </a:t>
            </a:r>
          </a:p>
          <a:p>
            <a:pPr eaLnBrk="1" hangingPunct="1">
              <a:lnSpc>
                <a:spcPct val="150000"/>
              </a:lnSpc>
              <a:buFontTx/>
              <a:buChar char="-"/>
              <a:defRPr/>
            </a:pPr>
            <a:r>
              <a:rPr lang="en-US" sz="2400" b="1" dirty="0" smtClean="0"/>
              <a:t>Finance</a:t>
            </a:r>
          </a:p>
          <a:p>
            <a:pPr eaLnBrk="1" hangingPunct="1">
              <a:lnSpc>
                <a:spcPct val="150000"/>
              </a:lnSpc>
              <a:buFontTx/>
              <a:buChar char="-"/>
              <a:defRPr/>
            </a:pPr>
            <a:r>
              <a:rPr lang="en-US" sz="2400" b="1" dirty="0" smtClean="0"/>
              <a:t>Manufacturing</a:t>
            </a:r>
          </a:p>
          <a:p>
            <a:pPr eaLnBrk="1" hangingPunct="1">
              <a:lnSpc>
                <a:spcPct val="150000"/>
              </a:lnSpc>
              <a:buFontTx/>
              <a:buChar char="-"/>
              <a:defRPr/>
            </a:pPr>
            <a:r>
              <a:rPr lang="en-US" sz="2400" b="1" dirty="0" smtClean="0"/>
              <a:t>Property Development</a:t>
            </a:r>
          </a:p>
          <a:p>
            <a:pPr eaLnBrk="1" hangingPunct="1">
              <a:lnSpc>
                <a:spcPct val="150000"/>
              </a:lnSpc>
              <a:buFontTx/>
              <a:buChar char="-"/>
              <a:defRPr/>
            </a:pPr>
            <a:r>
              <a:rPr lang="en-US" sz="2400" b="1" dirty="0" smtClean="0"/>
              <a:t>Leisure Industry</a:t>
            </a:r>
          </a:p>
          <a:p>
            <a:pPr eaLnBrk="1" hangingPunct="1">
              <a:lnSpc>
                <a:spcPct val="90000"/>
              </a:lnSpc>
              <a:buFontTx/>
              <a:buChar char="-"/>
              <a:defRPr/>
            </a:pPr>
            <a:endParaRPr lang="en-US" sz="2400" b="1" dirty="0" smtClean="0"/>
          </a:p>
          <a:p>
            <a:pPr eaLnBrk="1" hangingPunct="1">
              <a:lnSpc>
                <a:spcPct val="90000"/>
              </a:lnSpc>
              <a:buFontTx/>
              <a:buChar char="-"/>
              <a:defRPr/>
            </a:pPr>
            <a:endParaRPr lang="en-US" sz="2400" b="1" dirty="0" smtClean="0"/>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extLst>
      <p:ext uri="{BB962C8B-B14F-4D97-AF65-F5344CB8AC3E}">
        <p14:creationId xmlns:p14="http://schemas.microsoft.com/office/powerpoint/2010/main" val="7952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5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fade">
                                      <p:cBhvr>
                                        <p:cTn id="12" dur="500"/>
                                        <p:tgtEl>
                                          <p:spTgt spid="302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2083">
                                            <p:txEl>
                                              <p:pRg st="2" end="2"/>
                                            </p:txEl>
                                          </p:spTgt>
                                        </p:tgtEl>
                                        <p:attrNameLst>
                                          <p:attrName>style.visibility</p:attrName>
                                        </p:attrNameLst>
                                      </p:cBhvr>
                                      <p:to>
                                        <p:strVal val="visible"/>
                                      </p:to>
                                    </p:set>
                                    <p:animEffect transition="in" filter="fade">
                                      <p:cBhvr>
                                        <p:cTn id="17" dur="500"/>
                                        <p:tgtEl>
                                          <p:spTgt spid="302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2083">
                                            <p:txEl>
                                              <p:pRg st="3" end="3"/>
                                            </p:txEl>
                                          </p:spTgt>
                                        </p:tgtEl>
                                        <p:attrNameLst>
                                          <p:attrName>style.visibility</p:attrName>
                                        </p:attrNameLst>
                                      </p:cBhvr>
                                      <p:to>
                                        <p:strVal val="visible"/>
                                      </p:to>
                                    </p:set>
                                    <p:animEffect transition="in" filter="fade">
                                      <p:cBhvr>
                                        <p:cTn id="22" dur="500"/>
                                        <p:tgtEl>
                                          <p:spTgt spid="302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2083">
                                            <p:txEl>
                                              <p:pRg st="4" end="4"/>
                                            </p:txEl>
                                          </p:spTgt>
                                        </p:tgtEl>
                                        <p:attrNameLst>
                                          <p:attrName>style.visibility</p:attrName>
                                        </p:attrNameLst>
                                      </p:cBhvr>
                                      <p:to>
                                        <p:strVal val="visible"/>
                                      </p:to>
                                    </p:set>
                                    <p:animEffect transition="in" filter="fade">
                                      <p:cBhvr>
                                        <p:cTn id="27" dur="500"/>
                                        <p:tgtEl>
                                          <p:spTgt spid="302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graphicFrame>
        <p:nvGraphicFramePr>
          <p:cNvPr id="8" name="Diagram 7"/>
          <p:cNvGraphicFramePr/>
          <p:nvPr/>
        </p:nvGraphicFramePr>
        <p:xfrm>
          <a:off x="658812" y="2368550"/>
          <a:ext cx="8153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AutoShape 2"/>
          <p:cNvSpPr>
            <a:spLocks noGrp="1" noChangeArrowheads="1"/>
          </p:cNvSpPr>
          <p:nvPr>
            <p:ph type="title"/>
          </p:nvPr>
        </p:nvSpPr>
        <p:spPr/>
        <p:txBody>
          <a:bodyPr/>
          <a:lstStyle/>
          <a:p>
            <a:pPr algn="ctr" eaLnBrk="1" hangingPunct="1"/>
            <a:r>
              <a:rPr lang="en-US" sz="3200" dirty="0" smtClean="0">
                <a:solidFill>
                  <a:schemeClr val="tx1"/>
                </a:solidFill>
              </a:rPr>
              <a:t>G.A. Farrell &amp; Associates Limited</a:t>
            </a:r>
          </a:p>
        </p:txBody>
      </p:sp>
      <p:sp>
        <p:nvSpPr>
          <p:cNvPr id="302083" name="Rectangle 3"/>
          <p:cNvSpPr>
            <a:spLocks noGrp="1" noChangeArrowheads="1"/>
          </p:cNvSpPr>
          <p:nvPr>
            <p:ph type="body" idx="1"/>
          </p:nvPr>
        </p:nvSpPr>
        <p:spPr>
          <a:xfrm>
            <a:off x="838200" y="2362200"/>
            <a:ext cx="7693025" cy="4495800"/>
          </a:xfrm>
        </p:spPr>
        <p:txBody>
          <a:bodyPr/>
          <a:lstStyle/>
          <a:p>
            <a:pPr marL="0" indent="0" eaLnBrk="1" hangingPunct="1">
              <a:lnSpc>
                <a:spcPct val="150000"/>
              </a:lnSpc>
              <a:buFont typeface="Wingdings" pitchFamily="2" charset="2"/>
              <a:buNone/>
              <a:defRPr/>
            </a:pPr>
            <a:r>
              <a:rPr lang="en-US" sz="2400" b="1" dirty="0" smtClean="0"/>
              <a:t>Our Valuation Reports include: </a:t>
            </a:r>
          </a:p>
          <a:p>
            <a:pPr eaLnBrk="1" hangingPunct="1">
              <a:lnSpc>
                <a:spcPct val="150000"/>
              </a:lnSpc>
              <a:buFontTx/>
              <a:buChar char="-"/>
              <a:defRPr/>
            </a:pPr>
            <a:r>
              <a:rPr lang="en-US" sz="2400" b="1" dirty="0" err="1" smtClean="0"/>
              <a:t>Neighbourhood</a:t>
            </a:r>
            <a:r>
              <a:rPr lang="en-US" sz="2400" b="1" dirty="0" smtClean="0"/>
              <a:t> Descriptions</a:t>
            </a:r>
          </a:p>
          <a:p>
            <a:pPr eaLnBrk="1" hangingPunct="1">
              <a:lnSpc>
                <a:spcPct val="150000"/>
              </a:lnSpc>
              <a:buFontTx/>
              <a:buChar char="-"/>
              <a:defRPr/>
            </a:pPr>
            <a:r>
              <a:rPr lang="en-US" sz="2400" b="1" dirty="0"/>
              <a:t>Aerial Photographs</a:t>
            </a:r>
          </a:p>
          <a:p>
            <a:pPr eaLnBrk="1" hangingPunct="1">
              <a:lnSpc>
                <a:spcPct val="150000"/>
              </a:lnSpc>
              <a:buFontTx/>
              <a:buChar char="-"/>
              <a:defRPr/>
            </a:pPr>
            <a:r>
              <a:rPr lang="en-US" sz="2400" b="1" dirty="0" smtClean="0"/>
              <a:t>Site &amp; Building Details.</a:t>
            </a:r>
          </a:p>
          <a:p>
            <a:pPr eaLnBrk="1" hangingPunct="1">
              <a:lnSpc>
                <a:spcPct val="150000"/>
              </a:lnSpc>
              <a:buFontTx/>
              <a:buChar char="-"/>
              <a:defRPr/>
            </a:pPr>
            <a:r>
              <a:rPr lang="en-US" sz="2400" b="1" dirty="0" smtClean="0"/>
              <a:t>Location Plan and Building sketch</a:t>
            </a:r>
          </a:p>
          <a:p>
            <a:pPr eaLnBrk="1" hangingPunct="1">
              <a:lnSpc>
                <a:spcPct val="150000"/>
              </a:lnSpc>
              <a:buFontTx/>
              <a:buChar char="-"/>
              <a:defRPr/>
            </a:pPr>
            <a:r>
              <a:rPr lang="en-US" sz="2400" b="1" dirty="0" smtClean="0"/>
              <a:t>Photographs</a:t>
            </a:r>
          </a:p>
          <a:p>
            <a:pPr eaLnBrk="1" hangingPunct="1">
              <a:lnSpc>
                <a:spcPct val="150000"/>
              </a:lnSpc>
              <a:buFontTx/>
              <a:buChar char="-"/>
              <a:defRPr/>
            </a:pPr>
            <a:r>
              <a:rPr lang="en-US" sz="2400" b="1" dirty="0" smtClean="0"/>
              <a:t>Analysis of Market Conditions</a:t>
            </a:r>
          </a:p>
          <a:p>
            <a:pPr eaLnBrk="1" hangingPunct="1">
              <a:lnSpc>
                <a:spcPct val="90000"/>
              </a:lnSpc>
              <a:buFontTx/>
              <a:buChar char="-"/>
              <a:defRPr/>
            </a:pPr>
            <a:endParaRPr lang="en-US" sz="2400" b="1" dirty="0" smtClean="0"/>
          </a:p>
          <a:p>
            <a:pPr eaLnBrk="1" hangingPunct="1">
              <a:lnSpc>
                <a:spcPct val="90000"/>
              </a:lnSpc>
              <a:buFontTx/>
              <a:buChar char="-"/>
              <a:defRPr/>
            </a:pPr>
            <a:endParaRPr lang="en-US" sz="2400" b="1" dirty="0" smtClean="0"/>
          </a:p>
          <a:p>
            <a:pPr eaLnBrk="1" hangingPunct="1">
              <a:lnSpc>
                <a:spcPct val="90000"/>
              </a:lnSpc>
              <a:buFont typeface="Wingdings" pitchFamily="2" charset="2"/>
              <a:buChar char="Ø"/>
              <a:defRPr/>
            </a:pPr>
            <a:endParaRPr lang="en-US" sz="2400" b="1" dirty="0" smtClean="0"/>
          </a:p>
          <a:p>
            <a:pPr eaLnBrk="1" hangingPunct="1">
              <a:lnSpc>
                <a:spcPct val="90000"/>
              </a:lnSpc>
              <a:defRPr/>
            </a:pPr>
            <a:endParaRPr lang="en-US" dirty="0" smtClean="0"/>
          </a:p>
        </p:txBody>
      </p:sp>
    </p:spTree>
    <p:extLst>
      <p:ext uri="{BB962C8B-B14F-4D97-AF65-F5344CB8AC3E}">
        <p14:creationId xmlns:p14="http://schemas.microsoft.com/office/powerpoint/2010/main" val="283059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fade">
                                      <p:cBhvr>
                                        <p:cTn id="7" dur="500"/>
                                        <p:tgtEl>
                                          <p:spTgt spid="302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fade">
                                      <p:cBhvr>
                                        <p:cTn id="12" dur="500"/>
                                        <p:tgtEl>
                                          <p:spTgt spid="302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2083">
                                            <p:txEl>
                                              <p:pRg st="2" end="2"/>
                                            </p:txEl>
                                          </p:spTgt>
                                        </p:tgtEl>
                                        <p:attrNameLst>
                                          <p:attrName>style.visibility</p:attrName>
                                        </p:attrNameLst>
                                      </p:cBhvr>
                                      <p:to>
                                        <p:strVal val="visible"/>
                                      </p:to>
                                    </p:set>
                                    <p:animEffect transition="in" filter="fade">
                                      <p:cBhvr>
                                        <p:cTn id="17" dur="500"/>
                                        <p:tgtEl>
                                          <p:spTgt spid="302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2083">
                                            <p:txEl>
                                              <p:pRg st="3" end="3"/>
                                            </p:txEl>
                                          </p:spTgt>
                                        </p:tgtEl>
                                        <p:attrNameLst>
                                          <p:attrName>style.visibility</p:attrName>
                                        </p:attrNameLst>
                                      </p:cBhvr>
                                      <p:to>
                                        <p:strVal val="visible"/>
                                      </p:to>
                                    </p:set>
                                    <p:animEffect transition="in" filter="fade">
                                      <p:cBhvr>
                                        <p:cTn id="22" dur="500"/>
                                        <p:tgtEl>
                                          <p:spTgt spid="302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2083">
                                            <p:txEl>
                                              <p:pRg st="4" end="4"/>
                                            </p:txEl>
                                          </p:spTgt>
                                        </p:tgtEl>
                                        <p:attrNameLst>
                                          <p:attrName>style.visibility</p:attrName>
                                        </p:attrNameLst>
                                      </p:cBhvr>
                                      <p:to>
                                        <p:strVal val="visible"/>
                                      </p:to>
                                    </p:set>
                                    <p:animEffect transition="in" filter="fade">
                                      <p:cBhvr>
                                        <p:cTn id="27" dur="500"/>
                                        <p:tgtEl>
                                          <p:spTgt spid="3020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2083">
                                            <p:txEl>
                                              <p:pRg st="5" end="5"/>
                                            </p:txEl>
                                          </p:spTgt>
                                        </p:tgtEl>
                                        <p:attrNameLst>
                                          <p:attrName>style.visibility</p:attrName>
                                        </p:attrNameLst>
                                      </p:cBhvr>
                                      <p:to>
                                        <p:strVal val="visible"/>
                                      </p:to>
                                    </p:set>
                                    <p:animEffect transition="in" filter="fade">
                                      <p:cBhvr>
                                        <p:cTn id="32" dur="500"/>
                                        <p:tgtEl>
                                          <p:spTgt spid="3020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2083">
                                            <p:txEl>
                                              <p:pRg st="6" end="6"/>
                                            </p:txEl>
                                          </p:spTgt>
                                        </p:tgtEl>
                                        <p:attrNameLst>
                                          <p:attrName>style.visibility</p:attrName>
                                        </p:attrNameLst>
                                      </p:cBhvr>
                                      <p:to>
                                        <p:strVal val="visible"/>
                                      </p:to>
                                    </p:set>
                                    <p:animEffect transition="in" filter="fade">
                                      <p:cBhvr>
                                        <p:cTn id="37" dur="500"/>
                                        <p:tgtEl>
                                          <p:spTgt spid="302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p:bldLst>
  </p:timing>
</p:sld>
</file>

<file path=ppt/theme/theme1.xml><?xml version="1.0" encoding="utf-8"?>
<a:theme xmlns:a="http://schemas.openxmlformats.org/drawingml/2006/main" name="Capsules">
  <a:themeElements>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2383</TotalTime>
  <Words>457</Words>
  <Application>Microsoft Office PowerPoint</Application>
  <PresentationFormat>On-screen Show (4:3)</PresentationFormat>
  <Paragraphs>104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Capsules</vt:lpstr>
      <vt:lpstr>G.A. Farrell &amp; Associates Limited  CHARTERED VALUATION AND QUANTITY SURVEYORS</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lpstr>G.A. Farrell &amp; Associates Limited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 Farrell &amp; Associates Limited  CHARTERED VALUATION AND QUANTITY SURVEYORS</dc:title>
  <dc:creator>Melissa Johnson</dc:creator>
  <cp:lastModifiedBy>Administratr</cp:lastModifiedBy>
  <cp:revision>76</cp:revision>
  <dcterms:created xsi:type="dcterms:W3CDTF">2010-11-29T20:11:13Z</dcterms:created>
  <dcterms:modified xsi:type="dcterms:W3CDTF">2013-05-01T14:43:47Z</dcterms:modified>
</cp:coreProperties>
</file>